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336" r:id="rId3"/>
    <p:sldId id="332" r:id="rId4"/>
    <p:sldId id="326" r:id="rId5"/>
    <p:sldId id="333" r:id="rId6"/>
    <p:sldId id="344" r:id="rId7"/>
    <p:sldId id="337" r:id="rId8"/>
    <p:sldId id="317" r:id="rId9"/>
    <p:sldId id="338" r:id="rId10"/>
    <p:sldId id="339" r:id="rId11"/>
    <p:sldId id="341" r:id="rId12"/>
    <p:sldId id="342" r:id="rId13"/>
    <p:sldId id="340" r:id="rId14"/>
    <p:sldId id="345" r:id="rId15"/>
    <p:sldId id="346" r:id="rId16"/>
    <p:sldId id="343" r:id="rId17"/>
    <p:sldId id="348" r:id="rId18"/>
    <p:sldId id="347" r:id="rId19"/>
    <p:sldId id="278" r:id="rId20"/>
    <p:sldId id="277" r:id="rId21"/>
    <p:sldId id="260" r:id="rId22"/>
    <p:sldId id="261" r:id="rId23"/>
    <p:sldId id="282" r:id="rId24"/>
    <p:sldId id="284" r:id="rId25"/>
    <p:sldId id="285" r:id="rId26"/>
    <p:sldId id="286" r:id="rId27"/>
    <p:sldId id="287" r:id="rId28"/>
    <p:sldId id="288" r:id="rId29"/>
    <p:sldId id="283" r:id="rId30"/>
    <p:sldId id="290" r:id="rId31"/>
    <p:sldId id="292" r:id="rId32"/>
    <p:sldId id="291" r:id="rId33"/>
    <p:sldId id="293" r:id="rId34"/>
    <p:sldId id="289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61093"/>
    <a:srgbClr val="CD0961"/>
    <a:srgbClr val="EF5C2A"/>
    <a:srgbClr val="FAA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24DC84-6780-400B-9327-936AE6F7D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C95B3C-938A-418A-A426-29480FF90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818D20-F9CF-4D89-BF22-3CA5E797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A476F8-AB77-4675-89B6-3EEBFAA4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396FC0-B0D1-4C20-93C2-C193BAB19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1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44D14B-96E9-410A-9045-2954B49F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E45D7A-8D02-439E-BA67-045C14042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5BE01D-9A81-47D5-B455-C9DDF45B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26C8E-6371-49DC-8119-5CEBFCC1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F7DBE-5E3F-4C0C-B895-2D872B64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77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DB02CE-2BD1-48AB-AD70-C38B1D0FB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889357-B573-4F35-A9AF-DFE620775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61A79F-2080-4EE4-B235-F237D385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355767-8852-4C81-9146-7F3214C5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C7DBA2-A96A-4AC3-BBBC-AA6AC992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7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67F6F1-8AC1-4A04-9B2E-BB133829F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083AE6-44DF-4532-A503-41300BDEE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E36E0-4135-4132-9E4E-2CE72AF5C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D11FB9-0734-47E3-9A64-B53EBDE9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0378EF-6628-4801-A352-160D3735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89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BD40E0-3544-4821-AD7A-FE18220D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E12934-2C79-4A6C-B8E8-B90EAC264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59AC9-70EA-4FB2-9C49-7934C380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D1B40D-BC0F-45CE-B726-486394082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F3694E-9147-4A96-9AC3-9FCC2BDA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51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D7C1B-8A84-4F53-BDC2-2DCDFD8C2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BD9FAD-1085-46A4-95FD-59FD625C4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ADAE00-46CF-4F34-A130-DA372BBE2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F101A3-A25E-4242-AAD5-6F88CBF0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2B048D-0FE3-489F-ABD9-DD156C4E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40E189-05CB-4C22-B2E0-A34CE556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37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CE4D0D-666F-4CDD-9083-09FAC935F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EB393E-A287-46BA-BE23-49E76D327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B35F0E-CBA2-474E-AF1C-947F317F0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4841AF-A2AD-4DF0-8B2D-FE4F5BC9C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600F21E-4F48-407F-8605-6DE0B7C27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F9C3CE-9A5C-4CB5-8308-42D49F7D9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8F23E39-132E-4338-AFBA-B86263DC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B299210-19A8-4D84-9B42-D9E25148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86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D29E1-0D18-4C0E-9060-AA2074C3E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F33CA5-ED5D-4B7D-8F36-B7DD7A70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4D3453-5D89-4854-BDAA-725180BB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3CC305-A242-460A-9E8D-ED5C9BA30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94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65272A-E82D-46B1-B5D7-A841A0F7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C139732-A85A-4811-8544-EE3270B1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1C8845-3140-4B69-98EB-00857777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62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10EA59-6417-47B4-9A2A-F5C5AE38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A416EF-FBB6-4BFA-8B27-57C2F1E4D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F8AB1AD-FBBD-452C-B62E-5F6CF37D5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7E4527-7FB1-4333-85F6-D457051F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7570EF-2F30-4AF6-94EC-B36994F86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23CD75-AC31-46E4-BB88-08681F9B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52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2DB45-9777-4053-BF50-FCD6C51A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7A6D38-4218-48A3-801F-00B1A9BCD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6A76C5-E78C-46F7-88F8-8F2C22682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074A4E-4E41-443A-ADE3-868E61FD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11B71B-4D61-45AE-8AE8-65DC9540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A7404A-5E9D-4D96-8DF9-84960289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05BAFE-381C-40B1-B347-E9FB8852B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671E9E-4397-457E-BDD8-D498F15B9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CE349F-AC08-4C17-8FA1-F871CB21CE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3EAA-ED1D-41EF-900B-B9BDA14C4778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0391F7-4C4B-4717-9502-BA21B0772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F0BAAB-0623-4BA7-A8AE-8B072BA63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D766-1EF2-4E81-870A-ADF0E4B0E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94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nkin.go.jp/n_net/n_net/estimatedamount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1319FC-A1A7-43D9-A21D-5F55D23CA739}"/>
              </a:ext>
            </a:extLst>
          </p:cNvPr>
          <p:cNvSpPr txBox="1"/>
          <p:nvPr/>
        </p:nvSpPr>
        <p:spPr>
          <a:xfrm>
            <a:off x="3041317" y="2750529"/>
            <a:ext cx="61093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体験セッション</a:t>
            </a:r>
            <a:endParaRPr kumimoji="1" lang="ja-JP" altLang="en-US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75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91E0CA1-7AE9-490A-B5BC-037094714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16" y="0"/>
            <a:ext cx="97005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0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1156186" y="2016936"/>
            <a:ext cx="9879628" cy="2481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では次に</a:t>
            </a:r>
            <a:endParaRPr kumimoji="1"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資金計画を立てていきましょう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96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1848683" y="2034691"/>
            <a:ext cx="8494633" cy="2481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まず、何のために</a:t>
            </a:r>
            <a:endParaRPr kumimoji="1"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いくら準備したいですか？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4DDD71-A241-4DCF-953A-EEF3E80C0F04}"/>
              </a:ext>
            </a:extLst>
          </p:cNvPr>
          <p:cNvSpPr txBox="1"/>
          <p:nvPr/>
        </p:nvSpPr>
        <p:spPr>
          <a:xfrm>
            <a:off x="1502435" y="1565028"/>
            <a:ext cx="9187130" cy="37279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Excel</a:t>
            </a: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の色がついたところに</a:t>
            </a:r>
            <a:endParaRPr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数字をあてはめて</a:t>
            </a:r>
            <a:endParaRPr kumimoji="1"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資金計画を立ててみましょう</a:t>
            </a:r>
          </a:p>
        </p:txBody>
      </p:sp>
    </p:spTree>
    <p:extLst>
      <p:ext uri="{BB962C8B-B14F-4D97-AF65-F5344CB8AC3E}">
        <p14:creationId xmlns:p14="http://schemas.microsoft.com/office/powerpoint/2010/main" val="3725792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A8AF99-6958-494A-A55B-7D321076B4F2}"/>
              </a:ext>
            </a:extLst>
          </p:cNvPr>
          <p:cNvSpPr txBox="1"/>
          <p:nvPr/>
        </p:nvSpPr>
        <p:spPr>
          <a:xfrm>
            <a:off x="401848" y="311545"/>
            <a:ext cx="6955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夢の実現の資金計画</a:t>
            </a:r>
            <a: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C990C99-C18B-4984-8EA4-4E2A80813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28" y="1444296"/>
            <a:ext cx="9877273" cy="5028949"/>
          </a:xfrm>
          <a:prstGeom prst="rect">
            <a:avLst/>
          </a:prstGeom>
        </p:spPr>
      </p:pic>
      <p:sp>
        <p:nvSpPr>
          <p:cNvPr id="11" name="吹き出し: 折線 10">
            <a:extLst>
              <a:ext uri="{FF2B5EF4-FFF2-40B4-BE49-F238E27FC236}">
                <a16:creationId xmlns:a16="http://schemas.microsoft.com/office/drawing/2014/main" id="{621B18D2-03FF-4E5F-853D-62E6918ED91D}"/>
              </a:ext>
            </a:extLst>
          </p:cNvPr>
          <p:cNvSpPr/>
          <p:nvPr/>
        </p:nvSpPr>
        <p:spPr>
          <a:xfrm>
            <a:off x="6879872" y="803445"/>
            <a:ext cx="2587150" cy="675586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182746"/>
              <a:gd name="adj6" fmla="val -677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目標の金額を記入</a:t>
            </a:r>
          </a:p>
        </p:txBody>
      </p:sp>
      <p:sp>
        <p:nvSpPr>
          <p:cNvPr id="12" name="吹き出し: 折線 11">
            <a:extLst>
              <a:ext uri="{FF2B5EF4-FFF2-40B4-BE49-F238E27FC236}">
                <a16:creationId xmlns:a16="http://schemas.microsoft.com/office/drawing/2014/main" id="{27D75312-D414-470A-8207-360CF0139041}"/>
              </a:ext>
            </a:extLst>
          </p:cNvPr>
          <p:cNvSpPr/>
          <p:nvPr/>
        </p:nvSpPr>
        <p:spPr>
          <a:xfrm>
            <a:off x="8917283" y="1728882"/>
            <a:ext cx="2587150" cy="675586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76522"/>
              <a:gd name="adj6" fmla="val -1397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投資の利率を記入</a:t>
            </a:r>
          </a:p>
        </p:txBody>
      </p:sp>
      <p:sp>
        <p:nvSpPr>
          <p:cNvPr id="13" name="吹き出し: 折線 12">
            <a:extLst>
              <a:ext uri="{FF2B5EF4-FFF2-40B4-BE49-F238E27FC236}">
                <a16:creationId xmlns:a16="http://schemas.microsoft.com/office/drawing/2014/main" id="{CF914C73-96BC-4F48-87E9-87B2254D5A83}"/>
              </a:ext>
            </a:extLst>
          </p:cNvPr>
          <p:cNvSpPr/>
          <p:nvPr/>
        </p:nvSpPr>
        <p:spPr>
          <a:xfrm>
            <a:off x="6879872" y="2519314"/>
            <a:ext cx="5122006" cy="675586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19984"/>
              <a:gd name="adj6" fmla="val -3179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目標に達するまで、毎月、決まった金額を積み立て続ける場合の毎月の積立額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吹き出し: 折線 14">
            <a:extLst>
              <a:ext uri="{FF2B5EF4-FFF2-40B4-BE49-F238E27FC236}">
                <a16:creationId xmlns:a16="http://schemas.microsoft.com/office/drawing/2014/main" id="{BA8BF4D2-4728-4CAE-B4EC-9226281E9501}"/>
              </a:ext>
            </a:extLst>
          </p:cNvPr>
          <p:cNvSpPr/>
          <p:nvPr/>
        </p:nvSpPr>
        <p:spPr>
          <a:xfrm>
            <a:off x="6879872" y="3309746"/>
            <a:ext cx="2037411" cy="526005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-28223"/>
              <a:gd name="adj6" fmla="val -776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今ある貯金額</a:t>
            </a:r>
          </a:p>
        </p:txBody>
      </p:sp>
      <p:sp>
        <p:nvSpPr>
          <p:cNvPr id="16" name="吹き出し: 折線 15">
            <a:extLst>
              <a:ext uri="{FF2B5EF4-FFF2-40B4-BE49-F238E27FC236}">
                <a16:creationId xmlns:a16="http://schemas.microsoft.com/office/drawing/2014/main" id="{08587E86-4D19-43BD-B9A1-D43CA54D6EF9}"/>
              </a:ext>
            </a:extLst>
          </p:cNvPr>
          <p:cNvSpPr/>
          <p:nvPr/>
        </p:nvSpPr>
        <p:spPr>
          <a:xfrm>
            <a:off x="7773052" y="3801017"/>
            <a:ext cx="3153449" cy="675585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-24512"/>
              <a:gd name="adj6" fmla="val -768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出資をお願いする場合の希望金額</a:t>
            </a:r>
          </a:p>
        </p:txBody>
      </p:sp>
      <p:sp>
        <p:nvSpPr>
          <p:cNvPr id="18" name="吹き出し: 折線 17">
            <a:extLst>
              <a:ext uri="{FF2B5EF4-FFF2-40B4-BE49-F238E27FC236}">
                <a16:creationId xmlns:a16="http://schemas.microsoft.com/office/drawing/2014/main" id="{275E7B25-404D-4E44-817C-833B4D624455}"/>
              </a:ext>
            </a:extLst>
          </p:cNvPr>
          <p:cNvSpPr/>
          <p:nvPr/>
        </p:nvSpPr>
        <p:spPr>
          <a:xfrm>
            <a:off x="6356280" y="5181563"/>
            <a:ext cx="4037786" cy="872992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19984"/>
              <a:gd name="adj6" fmla="val -3179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その年によって、毎月の積立額を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変える場合の毎月の積立額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5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00F1944F-1BD0-4A63-9F4A-581F9E86E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53" y="1360149"/>
            <a:ext cx="10353741" cy="438616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A8AF99-6958-494A-A55B-7D321076B4F2}"/>
              </a:ext>
            </a:extLst>
          </p:cNvPr>
          <p:cNvSpPr txBox="1"/>
          <p:nvPr/>
        </p:nvSpPr>
        <p:spPr>
          <a:xfrm>
            <a:off x="401848" y="311545"/>
            <a:ext cx="57246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老後の資金計画</a:t>
            </a:r>
            <a: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吹き出し: 折線 10">
            <a:extLst>
              <a:ext uri="{FF2B5EF4-FFF2-40B4-BE49-F238E27FC236}">
                <a16:creationId xmlns:a16="http://schemas.microsoft.com/office/drawing/2014/main" id="{621B18D2-03FF-4E5F-853D-62E6918ED91D}"/>
              </a:ext>
            </a:extLst>
          </p:cNvPr>
          <p:cNvSpPr/>
          <p:nvPr/>
        </p:nvSpPr>
        <p:spPr>
          <a:xfrm>
            <a:off x="7030342" y="542995"/>
            <a:ext cx="2587150" cy="546180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184865"/>
              <a:gd name="adj6" fmla="val -574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死亡年齢を仮定する</a:t>
            </a:r>
          </a:p>
        </p:txBody>
      </p:sp>
      <p:sp>
        <p:nvSpPr>
          <p:cNvPr id="12" name="吹き出し: 折線 11">
            <a:extLst>
              <a:ext uri="{FF2B5EF4-FFF2-40B4-BE49-F238E27FC236}">
                <a16:creationId xmlns:a16="http://schemas.microsoft.com/office/drawing/2014/main" id="{27D75312-D414-470A-8207-360CF0139041}"/>
              </a:ext>
            </a:extLst>
          </p:cNvPr>
          <p:cNvSpPr/>
          <p:nvPr/>
        </p:nvSpPr>
        <p:spPr>
          <a:xfrm>
            <a:off x="9035534" y="1287876"/>
            <a:ext cx="2587150" cy="517565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136055"/>
              <a:gd name="adj6" fmla="val -1308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現在の年齢を記入</a:t>
            </a:r>
          </a:p>
        </p:txBody>
      </p:sp>
      <p:sp>
        <p:nvSpPr>
          <p:cNvPr id="13" name="吹き出し: 折線 12">
            <a:extLst>
              <a:ext uri="{FF2B5EF4-FFF2-40B4-BE49-F238E27FC236}">
                <a16:creationId xmlns:a16="http://schemas.microsoft.com/office/drawing/2014/main" id="{CF914C73-96BC-4F48-87E9-87B2254D5A83}"/>
              </a:ext>
            </a:extLst>
          </p:cNvPr>
          <p:cNvSpPr/>
          <p:nvPr/>
        </p:nvSpPr>
        <p:spPr>
          <a:xfrm>
            <a:off x="6803901" y="2648496"/>
            <a:ext cx="2587150" cy="517565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-15327"/>
              <a:gd name="adj6" fmla="val -467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仕事をやめる年齢</a:t>
            </a:r>
          </a:p>
        </p:txBody>
      </p:sp>
      <p:sp>
        <p:nvSpPr>
          <p:cNvPr id="15" name="吹き出し: 折線 14">
            <a:extLst>
              <a:ext uri="{FF2B5EF4-FFF2-40B4-BE49-F238E27FC236}">
                <a16:creationId xmlns:a16="http://schemas.microsoft.com/office/drawing/2014/main" id="{BA8BF4D2-4728-4CAE-B4EC-9226281E9501}"/>
              </a:ext>
            </a:extLst>
          </p:cNvPr>
          <p:cNvSpPr/>
          <p:nvPr/>
        </p:nvSpPr>
        <p:spPr>
          <a:xfrm>
            <a:off x="6803902" y="3276202"/>
            <a:ext cx="2587150" cy="526005"/>
          </a:xfrm>
          <a:prstGeom prst="borderCallout2">
            <a:avLst>
              <a:gd name="adj1" fmla="val 18750"/>
              <a:gd name="adj2" fmla="val -268"/>
              <a:gd name="adj3" fmla="val 18750"/>
              <a:gd name="adj4" fmla="val -16667"/>
              <a:gd name="adj5" fmla="val -52428"/>
              <a:gd name="adj6" fmla="val -415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老後の毎月の必要額</a:t>
            </a:r>
          </a:p>
        </p:txBody>
      </p:sp>
      <p:sp>
        <p:nvSpPr>
          <p:cNvPr id="16" name="吹き出し: 折線 15">
            <a:extLst>
              <a:ext uri="{FF2B5EF4-FFF2-40B4-BE49-F238E27FC236}">
                <a16:creationId xmlns:a16="http://schemas.microsoft.com/office/drawing/2014/main" id="{08587E86-4D19-43BD-B9A1-D43CA54D6EF9}"/>
              </a:ext>
            </a:extLst>
          </p:cNvPr>
          <p:cNvSpPr/>
          <p:nvPr/>
        </p:nvSpPr>
        <p:spPr>
          <a:xfrm>
            <a:off x="5453618" y="5945017"/>
            <a:ext cx="3153449" cy="476203"/>
          </a:xfrm>
          <a:prstGeom prst="borderCallout2">
            <a:avLst>
              <a:gd name="adj1" fmla="val 18750"/>
              <a:gd name="adj2" fmla="val -268"/>
              <a:gd name="adj3" fmla="val 9027"/>
              <a:gd name="adj4" fmla="val -3820"/>
              <a:gd name="adj5" fmla="val -124167"/>
              <a:gd name="adj6" fmla="val -52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退職金がある場合は記入</a:t>
            </a:r>
          </a:p>
        </p:txBody>
      </p:sp>
      <p:sp>
        <p:nvSpPr>
          <p:cNvPr id="19" name="吹き出し: 折線 18">
            <a:extLst>
              <a:ext uri="{FF2B5EF4-FFF2-40B4-BE49-F238E27FC236}">
                <a16:creationId xmlns:a16="http://schemas.microsoft.com/office/drawing/2014/main" id="{D47212B3-25D8-42D0-8DE2-523294DD178B}"/>
              </a:ext>
            </a:extLst>
          </p:cNvPr>
          <p:cNvSpPr/>
          <p:nvPr/>
        </p:nvSpPr>
        <p:spPr>
          <a:xfrm>
            <a:off x="6570122" y="5408702"/>
            <a:ext cx="3758987" cy="476203"/>
          </a:xfrm>
          <a:prstGeom prst="borderCallout2">
            <a:avLst>
              <a:gd name="adj1" fmla="val 18750"/>
              <a:gd name="adj2" fmla="val -268"/>
              <a:gd name="adj3" fmla="val 9027"/>
              <a:gd name="adj4" fmla="val -3820"/>
              <a:gd name="adj5" fmla="val -99861"/>
              <a:gd name="adj6" fmla="val -255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すでに準備している老後資金</a:t>
            </a:r>
          </a:p>
        </p:txBody>
      </p:sp>
      <p:sp>
        <p:nvSpPr>
          <p:cNvPr id="20" name="吹き出し: 折線 19">
            <a:extLst>
              <a:ext uri="{FF2B5EF4-FFF2-40B4-BE49-F238E27FC236}">
                <a16:creationId xmlns:a16="http://schemas.microsoft.com/office/drawing/2014/main" id="{86002236-2AEC-4998-B802-0DEC0F05FC99}"/>
              </a:ext>
            </a:extLst>
          </p:cNvPr>
          <p:cNvSpPr/>
          <p:nvPr/>
        </p:nvSpPr>
        <p:spPr>
          <a:xfrm>
            <a:off x="6727573" y="4811996"/>
            <a:ext cx="4647551" cy="476203"/>
          </a:xfrm>
          <a:prstGeom prst="borderCallout2">
            <a:avLst>
              <a:gd name="adj1" fmla="val 18750"/>
              <a:gd name="adj2" fmla="val -268"/>
              <a:gd name="adj3" fmla="val 9027"/>
              <a:gd name="adj4" fmla="val -3820"/>
              <a:gd name="adj5" fmla="val -36665"/>
              <a:gd name="adj6" fmla="val -219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リタイアまでに準備する予定の金額</a:t>
            </a:r>
          </a:p>
        </p:txBody>
      </p:sp>
      <p:sp>
        <p:nvSpPr>
          <p:cNvPr id="21" name="吹き出し: 折線 20">
            <a:extLst>
              <a:ext uri="{FF2B5EF4-FFF2-40B4-BE49-F238E27FC236}">
                <a16:creationId xmlns:a16="http://schemas.microsoft.com/office/drawing/2014/main" id="{E302C3D4-5FBF-4F53-A114-8DE4789BE78B}"/>
              </a:ext>
            </a:extLst>
          </p:cNvPr>
          <p:cNvSpPr/>
          <p:nvPr/>
        </p:nvSpPr>
        <p:spPr>
          <a:xfrm>
            <a:off x="9453977" y="2816172"/>
            <a:ext cx="2466478" cy="1495750"/>
          </a:xfrm>
          <a:prstGeom prst="borderCallout2">
            <a:avLst>
              <a:gd name="adj1" fmla="val 68818"/>
              <a:gd name="adj2" fmla="val -679"/>
              <a:gd name="adj3" fmla="val 86386"/>
              <a:gd name="adj4" fmla="val -22015"/>
              <a:gd name="adj5" fmla="val 66552"/>
              <a:gd name="adj6" fmla="val -151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年金の見込み額を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試算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en-US" altLang="ja-JP" dirty="0">
                <a:solidFill>
                  <a:schemeClr val="tx1"/>
                </a:solidFill>
                <a:hlinkClick r:id="rId3"/>
              </a:rPr>
              <a:t>https://www.nenkin.go.jp/n_net/n_net/estimatedamount.html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320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1319FC-A1A7-43D9-A21D-5F55D23CA739}"/>
              </a:ext>
            </a:extLst>
          </p:cNvPr>
          <p:cNvSpPr txBox="1"/>
          <p:nvPr/>
        </p:nvSpPr>
        <p:spPr>
          <a:xfrm>
            <a:off x="1848683" y="1565028"/>
            <a:ext cx="8494633" cy="37279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ここまで取り組んでみて</a:t>
            </a:r>
            <a:endParaRPr kumimoji="1"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思ったことや感じたことは</a:t>
            </a:r>
            <a:endParaRPr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何ですか？</a:t>
            </a:r>
            <a:endParaRPr kumimoji="1"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730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1319FC-A1A7-43D9-A21D-5F55D23CA739}"/>
              </a:ext>
            </a:extLst>
          </p:cNvPr>
          <p:cNvSpPr txBox="1"/>
          <p:nvPr/>
        </p:nvSpPr>
        <p:spPr>
          <a:xfrm>
            <a:off x="925353" y="686139"/>
            <a:ext cx="10341293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・もっと収入が増えれば、豊かになれる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0F79B6-EFA4-4BB8-8CD5-09B6BE707BCE}"/>
              </a:ext>
            </a:extLst>
          </p:cNvPr>
          <p:cNvSpPr txBox="1"/>
          <p:nvPr/>
        </p:nvSpPr>
        <p:spPr>
          <a:xfrm>
            <a:off x="925355" y="1709496"/>
            <a:ext cx="10341293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・安い時に買って高い時に売るのが投資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15EAB06-01A2-4BA4-AD24-909980E776AF}"/>
              </a:ext>
            </a:extLst>
          </p:cNvPr>
          <p:cNvSpPr txBox="1"/>
          <p:nvPr/>
        </p:nvSpPr>
        <p:spPr>
          <a:xfrm>
            <a:off x="925359" y="2732853"/>
            <a:ext cx="10341293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・投資するには、まとまったお金が必要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018E41F-B39F-4CAB-B88D-CA5A80024AF2}"/>
              </a:ext>
            </a:extLst>
          </p:cNvPr>
          <p:cNvSpPr txBox="1"/>
          <p:nvPr/>
        </p:nvSpPr>
        <p:spPr>
          <a:xfrm>
            <a:off x="1420685" y="3756210"/>
            <a:ext cx="9350638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・年利</a:t>
            </a:r>
            <a:r>
              <a:rPr kumimoji="1"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％とかは危ない・あやしい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D0E6533-C589-43F9-AD3E-8B58D7237994}"/>
              </a:ext>
            </a:extLst>
          </p:cNvPr>
          <p:cNvSpPr txBox="1"/>
          <p:nvPr/>
        </p:nvSpPr>
        <p:spPr>
          <a:xfrm>
            <a:off x="1771740" y="4779567"/>
            <a:ext cx="8648522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そんな風に思ったりしませんか？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53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1319FC-A1A7-43D9-A21D-5F55D23CA739}"/>
              </a:ext>
            </a:extLst>
          </p:cNvPr>
          <p:cNvSpPr txBox="1"/>
          <p:nvPr/>
        </p:nvSpPr>
        <p:spPr>
          <a:xfrm>
            <a:off x="2194932" y="1937891"/>
            <a:ext cx="7802136" cy="2481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これらは、全部、</a:t>
            </a:r>
            <a:endParaRPr kumimoji="1"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間違った思い込みです！</a:t>
            </a:r>
            <a:endParaRPr kumimoji="1"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7484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1319FC-A1A7-43D9-A21D-5F55D23CA739}"/>
              </a:ext>
            </a:extLst>
          </p:cNvPr>
          <p:cNvSpPr txBox="1"/>
          <p:nvPr/>
        </p:nvSpPr>
        <p:spPr>
          <a:xfrm>
            <a:off x="1387018" y="1213008"/>
            <a:ext cx="9417963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もっと、お金の知識を身につけて</a:t>
            </a:r>
            <a:endParaRPr kumimoji="1"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自分らしく生きるために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必要なお金を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準備したいと思いませんか？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1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1319FC-A1A7-43D9-A21D-5F55D23CA739}"/>
              </a:ext>
            </a:extLst>
          </p:cNvPr>
          <p:cNvSpPr txBox="1"/>
          <p:nvPr/>
        </p:nvSpPr>
        <p:spPr>
          <a:xfrm>
            <a:off x="4310898" y="2750529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自己紹介</a:t>
            </a:r>
            <a:endParaRPr kumimoji="1" lang="ja-JP" altLang="en-US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2029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1319FC-A1A7-43D9-A21D-5F55D23CA739}"/>
              </a:ext>
            </a:extLst>
          </p:cNvPr>
          <p:cNvSpPr txBox="1"/>
          <p:nvPr/>
        </p:nvSpPr>
        <p:spPr>
          <a:xfrm>
            <a:off x="1387018" y="1149530"/>
            <a:ext cx="9417963" cy="4558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・お金の知識を身につける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・お金のブロックを外す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・お金持ちマインドを手に入れる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この３つをサポートします！</a:t>
            </a:r>
          </a:p>
        </p:txBody>
      </p:sp>
    </p:spTree>
    <p:extLst>
      <p:ext uri="{BB962C8B-B14F-4D97-AF65-F5344CB8AC3E}">
        <p14:creationId xmlns:p14="http://schemas.microsoft.com/office/powerpoint/2010/main" val="2582971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AA7475-D0EE-4EE6-BC47-228C4B415708}"/>
              </a:ext>
            </a:extLst>
          </p:cNvPr>
          <p:cNvSpPr txBox="1"/>
          <p:nvPr/>
        </p:nvSpPr>
        <p:spPr>
          <a:xfrm>
            <a:off x="798001" y="924468"/>
            <a:ext cx="4801314" cy="5009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①お金の知識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②お金と心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③投資の基礎知識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④目標設定コーチング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⑤引き寄せの法則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⑥成功者の視点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BCF654-3885-4BDB-9281-06C6D341C80E}"/>
              </a:ext>
            </a:extLst>
          </p:cNvPr>
          <p:cNvSpPr txBox="1"/>
          <p:nvPr/>
        </p:nvSpPr>
        <p:spPr>
          <a:xfrm>
            <a:off x="6096000" y="924468"/>
            <a:ext cx="5484114" cy="5009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⑦お金の使い方・考え方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⑧お金のブロック解除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⑨行動と感情の目的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⑩パターンを変える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⑪お金と時間の使い方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⑫交渉力を高める</a:t>
            </a:r>
          </a:p>
        </p:txBody>
      </p:sp>
    </p:spTree>
    <p:extLst>
      <p:ext uri="{BB962C8B-B14F-4D97-AF65-F5344CB8AC3E}">
        <p14:creationId xmlns:p14="http://schemas.microsoft.com/office/powerpoint/2010/main" val="3429745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1130538" y="651316"/>
            <a:ext cx="9930924" cy="5555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これらを学ぶことで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・感情に振り回されなくなります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・いい人間関係を育てられます</a:t>
            </a: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・お金を引き寄せるコツがわかります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・豊かさを手に入れられるようになります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・投資家としての一歩が踏み出せます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0250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2353931" y="651316"/>
            <a:ext cx="6978192" cy="5555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実際に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・数百万円引き寄せ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た方も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・毎月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万円の不労所得も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・家族関係が良くなった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・売上が３倍に！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・赤字⇒毎月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万円の貯金！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2701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1634840" y="2249296"/>
            <a:ext cx="941796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こんなことが起きるとしたら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どれくらいの価値があると思いますか？</a:t>
            </a:r>
          </a:p>
        </p:txBody>
      </p:sp>
    </p:spTree>
    <p:extLst>
      <p:ext uri="{BB962C8B-B14F-4D97-AF65-F5344CB8AC3E}">
        <p14:creationId xmlns:p14="http://schemas.microsoft.com/office/powerpoint/2010/main" val="4003995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689723" y="1474276"/>
            <a:ext cx="10956846" cy="3708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万円の不労所得が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万円になり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万円になり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働かなくてもいい状態がつくれるとしたら？？</a:t>
            </a:r>
          </a:p>
        </p:txBody>
      </p:sp>
    </p:spTree>
    <p:extLst>
      <p:ext uri="{BB962C8B-B14F-4D97-AF65-F5344CB8AC3E}">
        <p14:creationId xmlns:p14="http://schemas.microsoft.com/office/powerpoint/2010/main" val="1961232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874057" y="2264389"/>
            <a:ext cx="104438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教育資金・老後の資金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生活のお金の不安がゼロになるとしたら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208222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874057" y="1802750"/>
            <a:ext cx="10443885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お金の自由だけでなく、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精神的安定や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時間の自由も手に入れられるとしたら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？？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595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1527281" y="2814805"/>
            <a:ext cx="9137438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万円でも</a:t>
            </a: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安いと思いませんか？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1EF7CA-40DA-4A76-90B9-316EF431447E}"/>
              </a:ext>
            </a:extLst>
          </p:cNvPr>
          <p:cNvSpPr txBox="1"/>
          <p:nvPr/>
        </p:nvSpPr>
        <p:spPr>
          <a:xfrm>
            <a:off x="1022734" y="5444074"/>
            <a:ext cx="10548080" cy="684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とはいえ、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万円をポンとだせる方も少ないかもしれません。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8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3238737" y="1688831"/>
            <a:ext cx="531427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気になる価格は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？？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B54EF9-0C30-4BB6-9A6D-817165288762}"/>
              </a:ext>
            </a:extLst>
          </p:cNvPr>
          <p:cNvSpPr txBox="1"/>
          <p:nvPr/>
        </p:nvSpPr>
        <p:spPr>
          <a:xfrm>
            <a:off x="2857224" y="3214627"/>
            <a:ext cx="607730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回で　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万円（税込）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A493F2D-21D8-44FD-A56C-21D23EA26B19}"/>
              </a:ext>
            </a:extLst>
          </p:cNvPr>
          <p:cNvSpPr txBox="1"/>
          <p:nvPr/>
        </p:nvSpPr>
        <p:spPr>
          <a:xfrm>
            <a:off x="2799513" y="4502844"/>
            <a:ext cx="619272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回で　</a:t>
            </a:r>
            <a:r>
              <a:rPr lang="en-US" altLang="ja-JP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33</a:t>
            </a:r>
            <a:r>
              <a:rPr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万円（税込）</a:t>
            </a:r>
            <a:endParaRPr kumimoji="1" lang="ja-JP" altLang="en-US" sz="4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0F167A1-3A58-45FD-842C-32D8EA683661}"/>
              </a:ext>
            </a:extLst>
          </p:cNvPr>
          <p:cNvCxnSpPr>
            <a:stCxn id="7" idx="1"/>
            <a:endCxn id="7" idx="3"/>
          </p:cNvCxnSpPr>
          <p:nvPr/>
        </p:nvCxnSpPr>
        <p:spPr>
          <a:xfrm>
            <a:off x="2857224" y="3683987"/>
            <a:ext cx="607730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2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682688" y="932505"/>
            <a:ext cx="38779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内容紹介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C68E0B-B818-489E-ADF4-493A3B7F1F5F}"/>
              </a:ext>
            </a:extLst>
          </p:cNvPr>
          <p:cNvSpPr txBox="1"/>
          <p:nvPr/>
        </p:nvSpPr>
        <p:spPr>
          <a:xfrm>
            <a:off x="1694795" y="2292268"/>
            <a:ext cx="880241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①コーチングで理想を描きます</a:t>
            </a:r>
            <a:endParaRPr kumimoji="1"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②フォーマットを使って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資金計画を立てます</a:t>
            </a:r>
          </a:p>
        </p:txBody>
      </p:sp>
    </p:spTree>
    <p:extLst>
      <p:ext uri="{BB962C8B-B14F-4D97-AF65-F5344CB8AC3E}">
        <p14:creationId xmlns:p14="http://schemas.microsoft.com/office/powerpoint/2010/main" val="340613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B54EF9-0C30-4BB6-9A6D-817165288762}"/>
              </a:ext>
            </a:extLst>
          </p:cNvPr>
          <p:cNvSpPr txBox="1"/>
          <p:nvPr/>
        </p:nvSpPr>
        <p:spPr>
          <a:xfrm>
            <a:off x="660980" y="662809"/>
            <a:ext cx="10905550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知識は、インターネット上にもあります。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BDCD74-84E5-437F-A0D1-6E86FC4F5F2B}"/>
              </a:ext>
            </a:extLst>
          </p:cNvPr>
          <p:cNvSpPr txBox="1"/>
          <p:nvPr/>
        </p:nvSpPr>
        <p:spPr>
          <a:xfrm>
            <a:off x="943108" y="2520731"/>
            <a:ext cx="10341293" cy="305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ここで得られるのは、知識だけでなく、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体験やサポート。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新しい習慣を手に入れること。</a:t>
            </a:r>
          </a:p>
        </p:txBody>
      </p:sp>
    </p:spTree>
    <p:extLst>
      <p:ext uri="{BB962C8B-B14F-4D97-AF65-F5344CB8AC3E}">
        <p14:creationId xmlns:p14="http://schemas.microsoft.com/office/powerpoint/2010/main" val="839168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B54EF9-0C30-4BB6-9A6D-817165288762}"/>
              </a:ext>
            </a:extLst>
          </p:cNvPr>
          <p:cNvSpPr txBox="1"/>
          <p:nvPr/>
        </p:nvSpPr>
        <p:spPr>
          <a:xfrm>
            <a:off x="925353" y="1503492"/>
            <a:ext cx="10341293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知識だけでは、何の役にも立ちません。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BDCD74-84E5-437F-A0D1-6E86FC4F5F2B}"/>
              </a:ext>
            </a:extLst>
          </p:cNvPr>
          <p:cNvSpPr txBox="1"/>
          <p:nvPr/>
        </p:nvSpPr>
        <p:spPr>
          <a:xfrm>
            <a:off x="2214124" y="2932211"/>
            <a:ext cx="7520007" cy="2039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知識を生かしていくための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思考・行動習慣が必要です！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94209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B54EF9-0C30-4BB6-9A6D-817165288762}"/>
              </a:ext>
            </a:extLst>
          </p:cNvPr>
          <p:cNvSpPr txBox="1"/>
          <p:nvPr/>
        </p:nvSpPr>
        <p:spPr>
          <a:xfrm>
            <a:off x="872087" y="1204613"/>
            <a:ext cx="10905550" cy="40703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とはいえ、ひとりだと</a:t>
            </a:r>
            <a:r>
              <a:rPr kumimoji="1"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ついつい、いつものパターンに戻ったり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まぁいいや。と先延ばしになった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という経験はありませんか？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1746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B54EF9-0C30-4BB6-9A6D-817165288762}"/>
              </a:ext>
            </a:extLst>
          </p:cNvPr>
          <p:cNvSpPr txBox="1"/>
          <p:nvPr/>
        </p:nvSpPr>
        <p:spPr>
          <a:xfrm>
            <a:off x="1919653" y="2278811"/>
            <a:ext cx="8084264" cy="305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新しい自分を手に入れるための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情報とサポート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を提供します。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6268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B54EF9-0C30-4BB6-9A6D-817165288762}"/>
              </a:ext>
            </a:extLst>
          </p:cNvPr>
          <p:cNvSpPr txBox="1"/>
          <p:nvPr/>
        </p:nvSpPr>
        <p:spPr>
          <a:xfrm>
            <a:off x="753216" y="2933024"/>
            <a:ext cx="10905550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一緒に豊かさを手に入れていきませんか？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44925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1694795" y="2875002"/>
            <a:ext cx="8802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期待していることは何ですか？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85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602789" y="913997"/>
            <a:ext cx="63401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コーチングとは？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C68E0B-B818-489E-ADF4-493A3B7F1F5F}"/>
              </a:ext>
            </a:extLst>
          </p:cNvPr>
          <p:cNvSpPr txBox="1"/>
          <p:nvPr/>
        </p:nvSpPr>
        <p:spPr>
          <a:xfrm>
            <a:off x="978594" y="2321004"/>
            <a:ext cx="1003351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その人自身の中から</a:t>
            </a:r>
            <a:endParaRPr kumimoji="1"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本当に望む答えやヒントを引き出す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コミュニケーション技法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82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451868" y="452358"/>
            <a:ext cx="8201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【SML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コーチングのやり方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C68E0B-B818-489E-ADF4-493A3B7F1F5F}"/>
              </a:ext>
            </a:extLst>
          </p:cNvPr>
          <p:cNvSpPr txBox="1"/>
          <p:nvPr/>
        </p:nvSpPr>
        <p:spPr>
          <a:xfrm>
            <a:off x="377126" y="2064192"/>
            <a:ext cx="11437747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①コーチがひとつずつ質問を読みます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②質問にお答えください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（答えたくない内容は頭の中で答えを想像するだけでも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③吹き出し部分の答えをワークシートに記入してください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GOAL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まで行ったら終了です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11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1082183" y="544718"/>
            <a:ext cx="4698722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コーチの約束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C68E0B-B818-489E-ADF4-493A3B7F1F5F}"/>
              </a:ext>
            </a:extLst>
          </p:cNvPr>
          <p:cNvSpPr txBox="1"/>
          <p:nvPr/>
        </p:nvSpPr>
        <p:spPr>
          <a:xfrm>
            <a:off x="2058806" y="1568075"/>
            <a:ext cx="7879080" cy="4632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・必ず守秘義務は守ります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・何を言っても否定しません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・無限の可能性を信じます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・特定の答えに導いたりしません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・対等な関係で関わります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384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1156186" y="2188275"/>
            <a:ext cx="9879628" cy="2481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コーチングを始めるにあたって</a:t>
            </a:r>
            <a:endParaRPr kumimoji="1"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質問はありませんか？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90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E07CE-D9B8-47E9-B52F-8353AF782CC9}"/>
              </a:ext>
            </a:extLst>
          </p:cNvPr>
          <p:cNvSpPr txBox="1"/>
          <p:nvPr/>
        </p:nvSpPr>
        <p:spPr>
          <a:xfrm>
            <a:off x="0" y="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5D1E24-A74B-457C-A99B-368D91FFDFBA}"/>
              </a:ext>
            </a:extLst>
          </p:cNvPr>
          <p:cNvSpPr txBox="1"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gradFill>
            <a:gsLst>
              <a:gs pos="0">
                <a:srgbClr val="A61093"/>
              </a:gs>
              <a:gs pos="37000">
                <a:srgbClr val="CD0961"/>
              </a:gs>
              <a:gs pos="73000">
                <a:srgbClr val="EF5C2A"/>
              </a:gs>
              <a:gs pos="100000">
                <a:srgbClr val="FAA44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55894-CA12-43F7-A502-F16A1381DC37}"/>
              </a:ext>
            </a:extLst>
          </p:cNvPr>
          <p:cNvSpPr txBox="1"/>
          <p:nvPr/>
        </p:nvSpPr>
        <p:spPr>
          <a:xfrm>
            <a:off x="2194932" y="2096835"/>
            <a:ext cx="7802136" cy="2481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楽しんで、</a:t>
            </a:r>
            <a:endParaRPr kumimoji="1" lang="en-US" altLang="ja-JP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一緒にやってみましょう</a:t>
            </a:r>
          </a:p>
        </p:txBody>
      </p:sp>
    </p:spTree>
    <p:extLst>
      <p:ext uri="{BB962C8B-B14F-4D97-AF65-F5344CB8AC3E}">
        <p14:creationId xmlns:p14="http://schemas.microsoft.com/office/powerpoint/2010/main" val="406401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834</Words>
  <Application>Microsoft Office PowerPoint</Application>
  <PresentationFormat>ワイド画面</PresentationFormat>
  <Paragraphs>124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9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さとこ ひめ</dc:creator>
  <cp:lastModifiedBy>さとこ ひめ</cp:lastModifiedBy>
  <cp:revision>11</cp:revision>
  <dcterms:created xsi:type="dcterms:W3CDTF">2021-09-12T13:08:49Z</dcterms:created>
  <dcterms:modified xsi:type="dcterms:W3CDTF">2021-10-23T22:11:32Z</dcterms:modified>
</cp:coreProperties>
</file>