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" r:id="rId2"/>
    <p:sldId id="332" r:id="rId3"/>
    <p:sldId id="333" r:id="rId4"/>
    <p:sldId id="346" r:id="rId5"/>
    <p:sldId id="334" r:id="rId6"/>
    <p:sldId id="335" r:id="rId7"/>
    <p:sldId id="336" r:id="rId8"/>
    <p:sldId id="337" r:id="rId9"/>
    <p:sldId id="338" r:id="rId10"/>
    <p:sldId id="339" r:id="rId11"/>
    <p:sldId id="347" r:id="rId12"/>
    <p:sldId id="340" r:id="rId13"/>
    <p:sldId id="341" r:id="rId14"/>
    <p:sldId id="342" r:id="rId15"/>
    <p:sldId id="343" r:id="rId16"/>
    <p:sldId id="344" r:id="rId17"/>
    <p:sldId id="348" r:id="rId18"/>
    <p:sldId id="34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0919061073034536E-2"/>
          <c:y val="5.0924186514592427E-2"/>
          <c:w val="0.96758200000000005"/>
          <c:h val="0.86917599999999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元本</c:v>
                </c:pt>
              </c:strCache>
            </c:strRef>
          </c:tx>
          <c:spPr>
            <a:solidFill>
              <a:srgbClr val="4472C4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>
                    <a:solidFill>
                      <a:srgbClr val="FFFFFF"/>
                    </a:solidFill>
                    <a:latin typeface="游ゴシック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9-4B2C-8236-2718D6172F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金利</c:v>
                </c:pt>
              </c:strCache>
            </c:strRef>
          </c:tx>
          <c:spPr>
            <a:solidFill>
              <a:srgbClr val="ED7D3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>
                    <a:solidFill>
                      <a:srgbClr val="FFFFFF"/>
                    </a:solidFill>
                    <a:latin typeface="游ゴシック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9-4B2C-8236-2718D6172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595959"/>
                </a:solidFill>
                <a:latin typeface="游ゴシック"/>
              </a:defRPr>
            </a:pPr>
            <a:endParaRPr lang="ja-JP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游ゴシック"/>
              </a:defRPr>
            </a:pPr>
            <a:endParaRPr lang="ja-JP"/>
          </a:p>
        </c:txPr>
        <c:crossAx val="2094734552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74183E-2"/>
          <c:y val="4.39762E-2"/>
          <c:w val="0.96758200000000005"/>
          <c:h val="0.88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元本</c:v>
                </c:pt>
              </c:strCache>
            </c:strRef>
          </c:tx>
          <c:spPr>
            <a:solidFill>
              <a:srgbClr val="4472C4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>
                    <a:solidFill>
                      <a:srgbClr val="FFFFFF"/>
                    </a:solidFill>
                    <a:latin typeface="游ゴシック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110</c:v>
                </c:pt>
                <c:pt idx="2">
                  <c:v>121</c:v>
                </c:pt>
                <c:pt idx="3">
                  <c:v>133.1</c:v>
                </c:pt>
                <c:pt idx="4">
                  <c:v>146.41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B-4864-9D6F-EEA690BFBC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金利</c:v>
                </c:pt>
              </c:strCache>
            </c:strRef>
          </c:tx>
          <c:spPr>
            <a:solidFill>
              <a:srgbClr val="ED7D3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>
                    <a:solidFill>
                      <a:srgbClr val="FFFFFF"/>
                    </a:solidFill>
                    <a:latin typeface="游ゴシック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12.1</c:v>
                </c:pt>
                <c:pt idx="3">
                  <c:v>13.31</c:v>
                </c:pt>
                <c:pt idx="4">
                  <c:v>14.641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B-4864-9D6F-EEA690BFB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595959"/>
                </a:solidFill>
                <a:latin typeface="游ゴシック"/>
              </a:defRPr>
            </a:pPr>
            <a:endParaRPr lang="ja-JP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游ゴシック"/>
              </a:defRPr>
            </a:pPr>
            <a:endParaRPr lang="ja-JP"/>
          </a:p>
        </c:txPr>
        <c:crossAx val="2094734552"/>
        <c:crosses val="autoZero"/>
        <c:crossBetween val="between"/>
        <c:majorUnit val="45"/>
        <c:minorUnit val="2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89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27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68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LC空白のコピー">
    <p:bg>
      <p:bgPr>
        <a:gradFill flip="none" rotWithShape="1">
          <a:gsLst>
            <a:gs pos="0">
              <a:srgbClr val="FFFC79"/>
            </a:gs>
            <a:gs pos="14263">
              <a:schemeClr val="accent4">
                <a:hueOff val="-858837"/>
                <a:lumOff val="-9791"/>
              </a:schemeClr>
            </a:gs>
            <a:gs pos="100000">
              <a:srgbClr val="94219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英語ロゴ・枠あり (1).png" descr="英語ロゴ・枠あり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70" y="6462097"/>
            <a:ext cx="899860" cy="36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四角形"/>
          <p:cNvSpPr/>
          <p:nvPr/>
        </p:nvSpPr>
        <p:spPr>
          <a:xfrm>
            <a:off x="-5513" y="186191"/>
            <a:ext cx="9155025" cy="64856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2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547"/>
          </a:p>
        </p:txBody>
      </p:sp>
      <p:sp>
        <p:nvSpPr>
          <p:cNvPr id="15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64843" y="6375797"/>
            <a:ext cx="215385" cy="230922"/>
          </a:xfrm>
          <a:prstGeom prst="rect">
            <a:avLst/>
          </a:prstGeom>
        </p:spPr>
        <p:txBody>
          <a:bodyPr/>
          <a:lstStyle>
            <a:lvl1pPr>
              <a:defRPr sz="984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7416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71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77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95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46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05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67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64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16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117D-87D0-49F8-B821-655AB8E52EA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1B4A-6006-4DD8-B663-F661B1B2E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テキスト ボックス 8"/>
          <p:cNvSpPr txBox="1"/>
          <p:nvPr/>
        </p:nvSpPr>
        <p:spPr>
          <a:xfrm>
            <a:off x="2345472" y="2127814"/>
            <a:ext cx="4490330" cy="23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4922"/>
              <a:t>３時限目</a:t>
            </a:r>
          </a:p>
          <a:p>
            <a:pPr defTabSz="914367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 sz="4922"/>
          </a:p>
          <a:p>
            <a:pPr defTabSz="914367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4922"/>
              <a:t>投資の基礎知識</a:t>
            </a:r>
          </a:p>
        </p:txBody>
      </p:sp>
      <p:pic>
        <p:nvPicPr>
          <p:cNvPr id="44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テキスト ボックス 5"/>
          <p:cNvSpPr txBox="1"/>
          <p:nvPr/>
        </p:nvSpPr>
        <p:spPr>
          <a:xfrm>
            <a:off x="878801" y="1102412"/>
            <a:ext cx="7016662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ドルコスト平均法とは？</a:t>
            </a:r>
          </a:p>
        </p:txBody>
      </p:sp>
      <p:sp>
        <p:nvSpPr>
          <p:cNvPr id="468" name="テキスト ボックス 6"/>
          <p:cNvSpPr txBox="1"/>
          <p:nvPr/>
        </p:nvSpPr>
        <p:spPr>
          <a:xfrm>
            <a:off x="996681" y="2751991"/>
            <a:ext cx="7499167" cy="2672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毎月、同じ金額を購入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→安い時に多く、高い時は少ない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→購入単価が下がる</a:t>
            </a:r>
          </a:p>
        </p:txBody>
      </p:sp>
      <p:pic>
        <p:nvPicPr>
          <p:cNvPr id="469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テキスト ボックス 5"/>
          <p:cNvSpPr txBox="1"/>
          <p:nvPr/>
        </p:nvSpPr>
        <p:spPr>
          <a:xfrm>
            <a:off x="452673" y="463220"/>
            <a:ext cx="5121913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800" dirty="0" err="1"/>
              <a:t>ドルコスト平均法</a:t>
            </a:r>
            <a:endParaRPr sz="4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8814F21-EA1E-422F-83B8-C4D51B1C3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0" y="1065321"/>
            <a:ext cx="8759903" cy="521405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72B07A3-BD05-4A59-8E89-BCD3E65DF58B}"/>
              </a:ext>
            </a:extLst>
          </p:cNvPr>
          <p:cNvSpPr/>
          <p:nvPr/>
        </p:nvSpPr>
        <p:spPr>
          <a:xfrm>
            <a:off x="408374" y="4793942"/>
            <a:ext cx="8291743" cy="612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6668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174129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テキスト ボックス 5"/>
          <p:cNvSpPr txBox="1"/>
          <p:nvPr/>
        </p:nvSpPr>
        <p:spPr>
          <a:xfrm>
            <a:off x="2958418" y="3182177"/>
            <a:ext cx="3227163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単利と複利</a:t>
            </a:r>
            <a:endParaRPr sz="4922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テキスト ボックス 6"/>
          <p:cNvSpPr txBox="1"/>
          <p:nvPr/>
        </p:nvSpPr>
        <p:spPr>
          <a:xfrm>
            <a:off x="705222" y="1997253"/>
            <a:ext cx="1332414" cy="111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単利</a:t>
            </a:r>
          </a:p>
        </p:txBody>
      </p:sp>
      <p:sp>
        <p:nvSpPr>
          <p:cNvPr id="475" name="テキスト ボックス 7"/>
          <p:cNvSpPr txBox="1"/>
          <p:nvPr/>
        </p:nvSpPr>
        <p:spPr>
          <a:xfrm>
            <a:off x="1997884" y="2187689"/>
            <a:ext cx="7003838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867"/>
              <a:t>・元本に対してのみ利子がつく</a:t>
            </a:r>
          </a:p>
        </p:txBody>
      </p:sp>
      <p:sp>
        <p:nvSpPr>
          <p:cNvPr id="476" name="テキスト ボックス 9"/>
          <p:cNvSpPr txBox="1"/>
          <p:nvPr/>
        </p:nvSpPr>
        <p:spPr>
          <a:xfrm>
            <a:off x="705222" y="3268324"/>
            <a:ext cx="1332414" cy="111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複利</a:t>
            </a:r>
          </a:p>
        </p:txBody>
      </p:sp>
      <p:sp>
        <p:nvSpPr>
          <p:cNvPr id="477" name="テキスト ボックス 10"/>
          <p:cNvSpPr txBox="1"/>
          <p:nvPr/>
        </p:nvSpPr>
        <p:spPr>
          <a:xfrm>
            <a:off x="1997884" y="3359609"/>
            <a:ext cx="6508511" cy="178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・元本に対して増えた利子も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　組み込み、利子がつく</a:t>
            </a:r>
          </a:p>
        </p:txBody>
      </p:sp>
      <p:pic>
        <p:nvPicPr>
          <p:cNvPr id="478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テキスト ボックス 6"/>
          <p:cNvSpPr txBox="1"/>
          <p:nvPr/>
        </p:nvSpPr>
        <p:spPr>
          <a:xfrm>
            <a:off x="1857104" y="893398"/>
            <a:ext cx="1367680" cy="114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72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5062"/>
              <a:t>単利</a:t>
            </a:r>
          </a:p>
        </p:txBody>
      </p:sp>
      <p:sp>
        <p:nvSpPr>
          <p:cNvPr id="481" name="テキスト ボックス 9"/>
          <p:cNvSpPr txBox="1"/>
          <p:nvPr/>
        </p:nvSpPr>
        <p:spPr>
          <a:xfrm>
            <a:off x="6380568" y="893398"/>
            <a:ext cx="1367680" cy="114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72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5062" dirty="0" err="1"/>
              <a:t>複利</a:t>
            </a:r>
            <a:endParaRPr sz="5062" dirty="0"/>
          </a:p>
        </p:txBody>
      </p:sp>
      <p:graphicFrame>
        <p:nvGraphicFramePr>
          <p:cNvPr id="482" name="グラフ 5"/>
          <p:cNvGraphicFramePr/>
          <p:nvPr>
            <p:extLst>
              <p:ext uri="{D42A27DB-BD31-4B8C-83A1-F6EECF244321}">
                <p14:modId xmlns:p14="http://schemas.microsoft.com/office/powerpoint/2010/main" val="4110119110"/>
              </p:ext>
            </p:extLst>
          </p:nvPr>
        </p:nvGraphicFramePr>
        <p:xfrm>
          <a:off x="449430" y="2539640"/>
          <a:ext cx="3908206" cy="298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3" name="グラフ 11"/>
          <p:cNvGraphicFramePr/>
          <p:nvPr/>
        </p:nvGraphicFramePr>
        <p:xfrm>
          <a:off x="4835917" y="2068668"/>
          <a:ext cx="3908206" cy="345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4" name="テキスト ボックス 13"/>
          <p:cNvSpPr txBox="1"/>
          <p:nvPr/>
        </p:nvSpPr>
        <p:spPr>
          <a:xfrm>
            <a:off x="511357" y="2882460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 dirty="0"/>
              <a:t>110</a:t>
            </a:r>
          </a:p>
        </p:txBody>
      </p:sp>
      <p:sp>
        <p:nvSpPr>
          <p:cNvPr id="485" name="テキスト ボックス 14"/>
          <p:cNvSpPr txBox="1"/>
          <p:nvPr/>
        </p:nvSpPr>
        <p:spPr>
          <a:xfrm>
            <a:off x="1279774" y="2737101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 dirty="0"/>
              <a:t>120</a:t>
            </a:r>
          </a:p>
        </p:txBody>
      </p:sp>
      <p:sp>
        <p:nvSpPr>
          <p:cNvPr id="486" name="テキスト ボックス 15"/>
          <p:cNvSpPr txBox="1"/>
          <p:nvPr/>
        </p:nvSpPr>
        <p:spPr>
          <a:xfrm>
            <a:off x="2048191" y="2593919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/>
              <a:t>130</a:t>
            </a:r>
          </a:p>
        </p:txBody>
      </p:sp>
      <p:sp>
        <p:nvSpPr>
          <p:cNvPr id="487" name="テキスト ボックス 16"/>
          <p:cNvSpPr txBox="1"/>
          <p:nvPr/>
        </p:nvSpPr>
        <p:spPr>
          <a:xfrm>
            <a:off x="2826518" y="2405131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/>
              <a:t>140</a:t>
            </a:r>
          </a:p>
        </p:txBody>
      </p:sp>
      <p:sp>
        <p:nvSpPr>
          <p:cNvPr id="488" name="テキスト ボックス 17"/>
          <p:cNvSpPr txBox="1"/>
          <p:nvPr/>
        </p:nvSpPr>
        <p:spPr>
          <a:xfrm>
            <a:off x="3550042" y="2260848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/>
              <a:t>150</a:t>
            </a:r>
          </a:p>
        </p:txBody>
      </p:sp>
      <p:sp>
        <p:nvSpPr>
          <p:cNvPr id="489" name="テキスト ボックス 18"/>
          <p:cNvSpPr txBox="1"/>
          <p:nvPr/>
        </p:nvSpPr>
        <p:spPr>
          <a:xfrm>
            <a:off x="4873749" y="2783028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 dirty="0"/>
              <a:t>110</a:t>
            </a:r>
          </a:p>
        </p:txBody>
      </p:sp>
      <p:sp>
        <p:nvSpPr>
          <p:cNvPr id="490" name="テキスト ボックス 19"/>
          <p:cNvSpPr txBox="1"/>
          <p:nvPr/>
        </p:nvSpPr>
        <p:spPr>
          <a:xfrm>
            <a:off x="5663372" y="2596569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/>
              <a:t>121</a:t>
            </a:r>
          </a:p>
        </p:txBody>
      </p:sp>
      <p:sp>
        <p:nvSpPr>
          <p:cNvPr id="491" name="テキスト ボックス 20"/>
          <p:cNvSpPr txBox="1"/>
          <p:nvPr/>
        </p:nvSpPr>
        <p:spPr>
          <a:xfrm>
            <a:off x="6380568" y="2385238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/>
              <a:t>133</a:t>
            </a:r>
          </a:p>
        </p:txBody>
      </p:sp>
      <p:sp>
        <p:nvSpPr>
          <p:cNvPr id="492" name="テキスト ボックス 21"/>
          <p:cNvSpPr txBox="1"/>
          <p:nvPr/>
        </p:nvSpPr>
        <p:spPr>
          <a:xfrm>
            <a:off x="7173605" y="2179195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/>
              <a:t>146</a:t>
            </a:r>
          </a:p>
        </p:txBody>
      </p:sp>
      <p:sp>
        <p:nvSpPr>
          <p:cNvPr id="493" name="テキスト ボックス 22"/>
          <p:cNvSpPr txBox="1"/>
          <p:nvPr/>
        </p:nvSpPr>
        <p:spPr>
          <a:xfrm>
            <a:off x="7934288" y="1898858"/>
            <a:ext cx="809835" cy="72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44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094"/>
              <a:t>161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テキスト ボックス 5"/>
          <p:cNvSpPr txBox="1"/>
          <p:nvPr/>
        </p:nvSpPr>
        <p:spPr>
          <a:xfrm>
            <a:off x="1680489" y="3013501"/>
            <a:ext cx="5753496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オススメの証券会社</a:t>
            </a:r>
          </a:p>
        </p:txBody>
      </p:sp>
      <p:pic>
        <p:nvPicPr>
          <p:cNvPr id="496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テキスト ボックス 5"/>
          <p:cNvSpPr txBox="1"/>
          <p:nvPr/>
        </p:nvSpPr>
        <p:spPr>
          <a:xfrm>
            <a:off x="936850" y="1471973"/>
            <a:ext cx="5753496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オススメの証券会社</a:t>
            </a:r>
          </a:p>
        </p:txBody>
      </p:sp>
      <p:sp>
        <p:nvSpPr>
          <p:cNvPr id="499" name="テキスト ボックス 6"/>
          <p:cNvSpPr txBox="1"/>
          <p:nvPr/>
        </p:nvSpPr>
        <p:spPr>
          <a:xfrm>
            <a:off x="2081407" y="2972490"/>
            <a:ext cx="4031871" cy="2672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・楽天証券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・SBI証券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・マネックス証券</a:t>
            </a:r>
          </a:p>
        </p:txBody>
      </p:sp>
      <p:pic>
        <p:nvPicPr>
          <p:cNvPr id="50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263841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テキスト ボックス 5"/>
          <p:cNvSpPr txBox="1"/>
          <p:nvPr/>
        </p:nvSpPr>
        <p:spPr>
          <a:xfrm>
            <a:off x="936850" y="1471973"/>
            <a:ext cx="5753496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オススメの証券会社</a:t>
            </a:r>
          </a:p>
        </p:txBody>
      </p:sp>
      <p:sp>
        <p:nvSpPr>
          <p:cNvPr id="499" name="テキスト ボックス 6"/>
          <p:cNvSpPr txBox="1"/>
          <p:nvPr/>
        </p:nvSpPr>
        <p:spPr>
          <a:xfrm>
            <a:off x="2081407" y="2972490"/>
            <a:ext cx="3536544" cy="2672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lang="ja-JP" altLang="en-US" sz="3867" dirty="0"/>
              <a:t>手数料が安い</a:t>
            </a:r>
            <a:endParaRPr lang="en-US" altLang="ja-JP" sz="3867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867" dirty="0"/>
              <a:t>・商品の多さ</a:t>
            </a:r>
            <a:endParaRPr lang="en-US" altLang="ja-JP" sz="3867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867" dirty="0"/>
              <a:t>・使いやすさ</a:t>
            </a:r>
            <a:endParaRPr sz="3867" dirty="0"/>
          </a:p>
        </p:txBody>
      </p:sp>
    </p:spTree>
    <p:extLst>
      <p:ext uri="{BB962C8B-B14F-4D97-AF65-F5344CB8AC3E}">
        <p14:creationId xmlns:p14="http://schemas.microsoft.com/office/powerpoint/2010/main" val="21963755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テキスト ボックス 5"/>
          <p:cNvSpPr txBox="1"/>
          <p:nvPr/>
        </p:nvSpPr>
        <p:spPr>
          <a:xfrm>
            <a:off x="1004813" y="989373"/>
            <a:ext cx="1963997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まとめ</a:t>
            </a:r>
          </a:p>
        </p:txBody>
      </p:sp>
      <p:sp>
        <p:nvSpPr>
          <p:cNvPr id="503" name="テキスト ボックス 7"/>
          <p:cNvSpPr txBox="1"/>
          <p:nvPr/>
        </p:nvSpPr>
        <p:spPr>
          <a:xfrm>
            <a:off x="2051111" y="2104666"/>
            <a:ext cx="5022527" cy="35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・投資と投機は違う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・積立投資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・単利と複利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・おすすめの証券会社</a:t>
            </a:r>
          </a:p>
        </p:txBody>
      </p:sp>
      <p:pic>
        <p:nvPicPr>
          <p:cNvPr id="504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テキスト ボックス 5"/>
          <p:cNvSpPr txBox="1"/>
          <p:nvPr/>
        </p:nvSpPr>
        <p:spPr>
          <a:xfrm>
            <a:off x="1997883" y="3013501"/>
            <a:ext cx="5121913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投資と投機は違う</a:t>
            </a:r>
          </a:p>
        </p:txBody>
      </p:sp>
      <p:pic>
        <p:nvPicPr>
          <p:cNvPr id="443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25" y="987549"/>
            <a:ext cx="6440750" cy="3986629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テキスト ボックス 6"/>
          <p:cNvSpPr txBox="1"/>
          <p:nvPr/>
        </p:nvSpPr>
        <p:spPr>
          <a:xfrm>
            <a:off x="297475" y="5223193"/>
            <a:ext cx="8911683" cy="66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l" defTabSz="1300480"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3867"/>
              <a:t>短期的に安く買って高く売るのは投機</a:t>
            </a:r>
          </a:p>
        </p:txBody>
      </p:sp>
      <p:sp>
        <p:nvSpPr>
          <p:cNvPr id="447" name="星: 5 pt 7"/>
          <p:cNvSpPr/>
          <p:nvPr/>
        </p:nvSpPr>
        <p:spPr>
          <a:xfrm>
            <a:off x="4923222" y="3745849"/>
            <a:ext cx="612561" cy="53091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914367">
              <a:defRPr sz="24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 sz="1687"/>
          </a:p>
        </p:txBody>
      </p:sp>
      <p:sp>
        <p:nvSpPr>
          <p:cNvPr id="448" name="星: 5 pt 8"/>
          <p:cNvSpPr/>
          <p:nvPr/>
        </p:nvSpPr>
        <p:spPr>
          <a:xfrm>
            <a:off x="6548946" y="2050320"/>
            <a:ext cx="612560" cy="53091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914367">
              <a:defRPr sz="24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 sz="1687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174129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テキスト ボックス 5"/>
          <p:cNvSpPr txBox="1"/>
          <p:nvPr/>
        </p:nvSpPr>
        <p:spPr>
          <a:xfrm>
            <a:off x="1012461" y="865105"/>
            <a:ext cx="3227163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投資と</a:t>
            </a:r>
            <a:r>
              <a:rPr lang="ja-JP" altLang="en-US" sz="4922" dirty="0"/>
              <a:t>は？</a:t>
            </a:r>
            <a:endParaRPr sz="4922" dirty="0"/>
          </a:p>
        </p:txBody>
      </p:sp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DD8509C2-0FB4-4D44-B736-CAC926566376}"/>
              </a:ext>
            </a:extLst>
          </p:cNvPr>
          <p:cNvSpPr txBox="1"/>
          <p:nvPr/>
        </p:nvSpPr>
        <p:spPr>
          <a:xfrm>
            <a:off x="1012461" y="2701935"/>
            <a:ext cx="8911683" cy="178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l" defTabSz="1300480"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867" dirty="0"/>
              <a:t>将来的に資本を増加させるために、</a:t>
            </a:r>
            <a:endParaRPr lang="en-US" altLang="ja-JP" sz="3867" dirty="0"/>
          </a:p>
          <a:p>
            <a:pPr>
              <a:lnSpc>
                <a:spcPct val="150000"/>
              </a:lnSpc>
            </a:pPr>
            <a:r>
              <a:rPr lang="ja-JP" altLang="en-US" sz="3867" dirty="0"/>
              <a:t>現在の資本を投じる活動</a:t>
            </a:r>
          </a:p>
        </p:txBody>
      </p:sp>
    </p:spTree>
    <p:extLst>
      <p:ext uri="{BB962C8B-B14F-4D97-AF65-F5344CB8AC3E}">
        <p14:creationId xmlns:p14="http://schemas.microsoft.com/office/powerpoint/2010/main" val="491827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" name="表 4"/>
          <p:cNvGraphicFramePr/>
          <p:nvPr/>
        </p:nvGraphicFramePr>
        <p:xfrm>
          <a:off x="122704" y="1490555"/>
          <a:ext cx="8898591" cy="4027768"/>
        </p:xfrm>
        <a:graphic>
          <a:graphicData uri="http://schemas.openxmlformats.org/drawingml/2006/table">
            <a:tbl>
              <a:tblPr firstRow="1" bandRow="1"/>
              <a:tblGrid>
                <a:gridCol w="272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2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003">
                <a:tc>
                  <a:txBody>
                    <a:bodyPr/>
                    <a:lstStyle/>
                    <a:p>
                      <a:pPr defTabSz="1300480">
                        <a:defRPr sz="3800">
                          <a:solidFill>
                            <a:srgbClr val="FFFFFF"/>
                          </a:solidFill>
                          <a:latin typeface="メイリオ"/>
                          <a:ea typeface="メイリオ"/>
                          <a:cs typeface="メイリオ"/>
                          <a:sym typeface="メイリオ"/>
                        </a:defRPr>
                      </a:pPr>
                      <a:endParaRPr sz="2700"/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/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投資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/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投機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681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7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保有期間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7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長期で保有する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38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defRPr>
                      </a:pPr>
                      <a:r>
                        <a:rPr sz="2700"/>
                        <a:t>短期で売買を</a:t>
                      </a:r>
                    </a:p>
                    <a:p>
                      <a:pPr algn="l" defTabSz="1300480">
                        <a:defRPr sz="38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defRPr>
                      </a:pPr>
                      <a:r>
                        <a:rPr sz="2700"/>
                        <a:t>繰り返す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8D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681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7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利益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38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defRPr>
                      </a:pPr>
                      <a:r>
                        <a:rPr sz="2700"/>
                        <a:t>複利のチカラで</a:t>
                      </a:r>
                    </a:p>
                    <a:p>
                      <a:pPr algn="l" defTabSz="1300480">
                        <a:defRPr sz="38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defRPr>
                      </a:pPr>
                      <a:r>
                        <a:rPr sz="2700"/>
                        <a:t>ゆっくり増やす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38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defRPr>
                      </a:pPr>
                      <a:r>
                        <a:rPr sz="2700"/>
                        <a:t>大きく一発</a:t>
                      </a:r>
                    </a:p>
                    <a:p>
                      <a:pPr algn="l" defTabSz="1300480">
                        <a:defRPr sz="38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defRPr>
                      </a:pPr>
                      <a:r>
                        <a:rPr sz="2700"/>
                        <a:t>当てに行く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7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リスク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7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一定の水準に保つ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7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大きい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8D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681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7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短期の価格変動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38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defRPr>
                      </a:pPr>
                      <a:r>
                        <a:rPr sz="2700"/>
                        <a:t>振り回されず</a:t>
                      </a:r>
                    </a:p>
                    <a:p>
                      <a:pPr algn="l" defTabSz="1300480">
                        <a:defRPr sz="38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defRPr>
                      </a:pPr>
                      <a:r>
                        <a:rPr sz="2700"/>
                        <a:t>じっくり待つ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700">
                          <a:latin typeface="游ゴシック"/>
                          <a:ea typeface="游ゴシック"/>
                          <a:cs typeface="游ゴシック"/>
                          <a:sym typeface="游ゴシック"/>
                        </a:rPr>
                        <a:t>大きく振り回される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テキスト ボックス 5"/>
          <p:cNvSpPr txBox="1"/>
          <p:nvPr/>
        </p:nvSpPr>
        <p:spPr>
          <a:xfrm>
            <a:off x="3267462" y="3013501"/>
            <a:ext cx="259558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積立投資</a:t>
            </a:r>
          </a:p>
        </p:txBody>
      </p:sp>
      <p:pic>
        <p:nvPicPr>
          <p:cNvPr id="453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テキスト ボックス 6"/>
          <p:cNvSpPr txBox="1"/>
          <p:nvPr/>
        </p:nvSpPr>
        <p:spPr>
          <a:xfrm>
            <a:off x="1609060" y="2795276"/>
            <a:ext cx="5118707" cy="2720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6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937"/>
              <a:t>・積み立てがオススメ</a:t>
            </a:r>
          </a:p>
          <a:p>
            <a:pPr defTabSz="914367">
              <a:lnSpc>
                <a:spcPct val="150000"/>
              </a:lnSpc>
              <a:defRPr sz="56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937"/>
              <a:t>・ファンドがオススメ</a:t>
            </a:r>
          </a:p>
          <a:p>
            <a:pPr defTabSz="914367">
              <a:lnSpc>
                <a:spcPct val="150000"/>
              </a:lnSpc>
              <a:defRPr sz="56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937"/>
              <a:t>・リスクが少ない</a:t>
            </a:r>
          </a:p>
        </p:txBody>
      </p:sp>
      <p:sp>
        <p:nvSpPr>
          <p:cNvPr id="456" name="テキスト ボックス 7"/>
          <p:cNvSpPr txBox="1"/>
          <p:nvPr/>
        </p:nvSpPr>
        <p:spPr>
          <a:xfrm>
            <a:off x="874057" y="1003688"/>
            <a:ext cx="6385079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投資は、大きく育てる</a:t>
            </a:r>
          </a:p>
        </p:txBody>
      </p:sp>
      <p:pic>
        <p:nvPicPr>
          <p:cNvPr id="45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テキスト ボックス 5"/>
          <p:cNvSpPr txBox="1"/>
          <p:nvPr/>
        </p:nvSpPr>
        <p:spPr>
          <a:xfrm>
            <a:off x="828000" y="1149814"/>
            <a:ext cx="449033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ファンドとは？</a:t>
            </a:r>
          </a:p>
        </p:txBody>
      </p:sp>
      <p:sp>
        <p:nvSpPr>
          <p:cNvPr id="460" name="テキスト ボックス 6"/>
          <p:cNvSpPr txBox="1"/>
          <p:nvPr/>
        </p:nvSpPr>
        <p:spPr>
          <a:xfrm>
            <a:off x="1487520" y="2275048"/>
            <a:ext cx="7003838" cy="35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代表は投資信託</a:t>
            </a:r>
            <a:endParaRPr sz="3867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プロが運用</a:t>
            </a:r>
            <a:endParaRPr sz="3867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分散投資になっている</a:t>
            </a:r>
            <a:endParaRPr lang="en-US" sz="3867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867" dirty="0"/>
              <a:t>（ひとつで複数の銘柄に投資）</a:t>
            </a:r>
            <a:endParaRPr sz="3867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テキスト ボックス 5"/>
          <p:cNvSpPr txBox="1"/>
          <p:nvPr/>
        </p:nvSpPr>
        <p:spPr>
          <a:xfrm>
            <a:off x="633762" y="1241036"/>
            <a:ext cx="7648246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積み立てがオススメの理由</a:t>
            </a:r>
          </a:p>
        </p:txBody>
      </p:sp>
      <p:sp>
        <p:nvSpPr>
          <p:cNvPr id="464" name="テキスト ボックス 6"/>
          <p:cNvSpPr txBox="1"/>
          <p:nvPr/>
        </p:nvSpPr>
        <p:spPr>
          <a:xfrm>
            <a:off x="1672509" y="2927343"/>
            <a:ext cx="5022527" cy="2672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・ドルコスト平均法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・感情に左右されない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・ほったらかし投資</a:t>
            </a:r>
          </a:p>
        </p:txBody>
      </p:sp>
      <p:pic>
        <p:nvPicPr>
          <p:cNvPr id="465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139</Words>
  <Application>Microsoft Office PowerPoint</Application>
  <PresentationFormat>画面に合わせる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Graphik</vt:lpstr>
      <vt:lpstr>Graphik Medium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さとこ ひめ</dc:creator>
  <cp:lastModifiedBy>さとこ ひめ</cp:lastModifiedBy>
  <cp:revision>2</cp:revision>
  <dcterms:created xsi:type="dcterms:W3CDTF">2021-10-10T05:20:26Z</dcterms:created>
  <dcterms:modified xsi:type="dcterms:W3CDTF">2021-10-22T02:59:15Z</dcterms:modified>
</cp:coreProperties>
</file>