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93" r:id="rId10"/>
    <p:sldId id="277" r:id="rId11"/>
    <p:sldId id="292" r:id="rId12"/>
    <p:sldId id="295" r:id="rId13"/>
    <p:sldId id="278" r:id="rId14"/>
    <p:sldId id="294" r:id="rId15"/>
    <p:sldId id="296" r:id="rId16"/>
    <p:sldId id="279" r:id="rId17"/>
    <p:sldId id="280" r:id="rId18"/>
    <p:sldId id="297" r:id="rId19"/>
    <p:sldId id="298" r:id="rId20"/>
    <p:sldId id="299" r:id="rId21"/>
    <p:sldId id="281" r:id="rId22"/>
    <p:sldId id="282" r:id="rId23"/>
    <p:sldId id="283" r:id="rId24"/>
    <p:sldId id="284" r:id="rId25"/>
    <p:sldId id="285" r:id="rId26"/>
    <p:sldId id="288" r:id="rId27"/>
    <p:sldId id="301" r:id="rId28"/>
    <p:sldId id="289" r:id="rId29"/>
    <p:sldId id="300" r:id="rId30"/>
    <p:sldId id="290" r:id="rId31"/>
    <p:sldId id="291" r:id="rId32"/>
  </p:sldIdLst>
  <p:sldSz cx="9144000" cy="6858000" type="screen4x3"/>
  <p:notesSz cx="6858000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1" autoAdjust="0"/>
    <p:restoredTop sz="85714" autoAdjust="0"/>
  </p:normalViewPr>
  <p:slideViewPr>
    <p:cSldViewPr snapToGrid="0">
      <p:cViewPr varScale="1">
        <p:scale>
          <a:sx n="62" d="100"/>
          <a:sy n="62" d="100"/>
        </p:scale>
        <p:origin x="1200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47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675CD-77EF-4666-9F46-1D16DA7B667F}" type="datetimeFigureOut">
              <a:rPr kumimoji="1" lang="ja-JP" altLang="en-US" smtClean="0"/>
              <a:t>2021/10/21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8088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51388"/>
            <a:ext cx="5486400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378950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95C01-624E-4DBB-A48A-03AEF5A2F0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7123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95C01-624E-4DBB-A48A-03AEF5A2F01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8609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知識を生かさないと現状は変わらない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95C01-624E-4DBB-A48A-03AEF5A2F01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9375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大黒柱の生命保険・自転車保険・火災保険</a:t>
            </a:r>
            <a:br>
              <a:rPr kumimoji="1" lang="en-US" altLang="ja-JP" dirty="0"/>
            </a:br>
            <a:r>
              <a:rPr kumimoji="1" lang="ja-JP" altLang="en-US" dirty="0"/>
              <a:t>保険と投資が一緒になっている商品・変額保険</a:t>
            </a:r>
            <a:r>
              <a:rPr kumimoji="1" lang="en-US" altLang="ja-JP" dirty="0"/>
              <a:t>NG</a:t>
            </a:r>
            <a:br>
              <a:rPr kumimoji="1" lang="en-US" altLang="ja-JP" dirty="0"/>
            </a:br>
            <a:r>
              <a:rPr kumimoji="1" lang="ja-JP" altLang="en-US" dirty="0"/>
              <a:t>世界一健康保険制度が整っている・</a:t>
            </a:r>
            <a:r>
              <a:rPr lang="zh-TW" altLang="en-US" b="0" i="0" dirty="0">
                <a:solidFill>
                  <a:srgbClr val="2E3136"/>
                </a:solidFill>
                <a:effectLst/>
                <a:latin typeface="ヒラギノ角ゴ Pro W3"/>
              </a:rPr>
              <a:t>高額療養費制度</a:t>
            </a:r>
            <a:br>
              <a:rPr kumimoji="1" lang="en-US" altLang="ja-JP" b="0" dirty="0"/>
            </a:br>
            <a:br>
              <a:rPr kumimoji="1" lang="en-US" altLang="ja-JP" dirty="0"/>
            </a:b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95C01-624E-4DBB-A48A-03AEF5A2F01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721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大黒柱の生命保険・自転車保険・火災保険</a:t>
            </a:r>
            <a:br>
              <a:rPr kumimoji="1" lang="en-US" altLang="ja-JP" dirty="0"/>
            </a:br>
            <a:r>
              <a:rPr kumimoji="1" lang="ja-JP" altLang="en-US" dirty="0"/>
              <a:t>保険と投資が一緒になっている商品・変額保険</a:t>
            </a:r>
            <a:r>
              <a:rPr kumimoji="1" lang="en-US" altLang="ja-JP" dirty="0"/>
              <a:t>NG</a:t>
            </a:r>
            <a:br>
              <a:rPr kumimoji="1" lang="en-US" altLang="ja-JP" dirty="0"/>
            </a:br>
            <a:r>
              <a:rPr kumimoji="1" lang="ja-JP" altLang="en-US" dirty="0"/>
              <a:t>世界一健康保険制度が整っている・</a:t>
            </a:r>
            <a:r>
              <a:rPr lang="zh-TW" altLang="en-US" b="0" i="0" dirty="0">
                <a:solidFill>
                  <a:srgbClr val="2E3136"/>
                </a:solidFill>
                <a:effectLst/>
                <a:latin typeface="ヒラギノ角ゴ Pro W3"/>
              </a:rPr>
              <a:t>高額療養費制度</a:t>
            </a:r>
            <a:br>
              <a:rPr kumimoji="1" lang="en-US" altLang="ja-JP" b="0" dirty="0"/>
            </a:br>
            <a:br>
              <a:rPr kumimoji="1" lang="en-US" altLang="ja-JP" dirty="0"/>
            </a:b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95C01-624E-4DBB-A48A-03AEF5A2F01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2991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大黒柱の生命保険・自転車保険・火災保険</a:t>
            </a:r>
            <a:br>
              <a:rPr kumimoji="1" lang="en-US" altLang="ja-JP" dirty="0"/>
            </a:br>
            <a:r>
              <a:rPr kumimoji="1" lang="ja-JP" altLang="en-US" dirty="0"/>
              <a:t>保険と投資が一緒になっている商品・変額保険</a:t>
            </a:r>
            <a:r>
              <a:rPr kumimoji="1" lang="en-US" altLang="ja-JP" dirty="0"/>
              <a:t>NG</a:t>
            </a:r>
            <a:br>
              <a:rPr kumimoji="1" lang="en-US" altLang="ja-JP" dirty="0"/>
            </a:br>
            <a:r>
              <a:rPr kumimoji="1" lang="ja-JP" altLang="en-US" dirty="0"/>
              <a:t>世界一健康保険制度が整っている・</a:t>
            </a:r>
            <a:r>
              <a:rPr lang="zh-TW" altLang="en-US" b="0" i="0" dirty="0">
                <a:solidFill>
                  <a:srgbClr val="2E3136"/>
                </a:solidFill>
                <a:effectLst/>
                <a:latin typeface="ヒラギノ角ゴ Pro W3"/>
              </a:rPr>
              <a:t>高額療養費制度</a:t>
            </a:r>
            <a:br>
              <a:rPr kumimoji="1" lang="en-US" altLang="ja-JP" b="0" dirty="0"/>
            </a:br>
            <a:br>
              <a:rPr kumimoji="1" lang="en-US" altLang="ja-JP" dirty="0"/>
            </a:b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95C01-624E-4DBB-A48A-03AEF5A2F01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7436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ふるさと納税では控除上限額内で寄付を行うと、合計寄付額から</a:t>
            </a:r>
            <a:r>
              <a:rPr kumimoji="1" lang="en-US" altLang="ja-JP" dirty="0"/>
              <a:t>2,000</a:t>
            </a:r>
            <a:r>
              <a:rPr kumimoji="1" lang="ja-JP" altLang="en-US" dirty="0"/>
              <a:t>円を引いた額について、所得税の還付、住民税の控除を受けることができます。</a:t>
            </a:r>
            <a:endParaRPr kumimoji="1" lang="en-US" altLang="ja-JP" dirty="0"/>
          </a:p>
          <a:p>
            <a:r>
              <a:rPr kumimoji="1" lang="ja-JP" altLang="en-US" dirty="0"/>
              <a:t>医療費控除・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災害や盗難、横領などで資産に損害を受けた場合、雑損控除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95C01-624E-4DBB-A48A-03AEF5A2F018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0976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ふるさと納税では控除上限額内で寄付を行うと、合計寄付額から</a:t>
            </a:r>
            <a:r>
              <a:rPr kumimoji="1" lang="en-US" altLang="ja-JP" dirty="0"/>
              <a:t>2,000</a:t>
            </a:r>
            <a:r>
              <a:rPr kumimoji="1" lang="ja-JP" altLang="en-US" dirty="0"/>
              <a:t>円を引いた額について、所得税の還付、住民税の控除を受けることができます。</a:t>
            </a:r>
            <a:endParaRPr kumimoji="1" lang="en-US" altLang="ja-JP" dirty="0"/>
          </a:p>
          <a:p>
            <a:r>
              <a:rPr kumimoji="1" lang="ja-JP" altLang="en-US" dirty="0"/>
              <a:t>医療費控除・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災害や盗難、横領などで資産に損害を受けた場合、雑損控除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95C01-624E-4DBB-A48A-03AEF5A2F018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009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ふるさと納税では控除上限額内で寄付を行うと、合計寄付額から</a:t>
            </a:r>
            <a:r>
              <a:rPr kumimoji="1" lang="en-US" altLang="ja-JP" dirty="0"/>
              <a:t>2,000</a:t>
            </a:r>
            <a:r>
              <a:rPr kumimoji="1" lang="ja-JP" altLang="en-US" dirty="0"/>
              <a:t>円を引いた額について、所得税の還付、住民税の控除を受けることができます。</a:t>
            </a:r>
            <a:endParaRPr kumimoji="1" lang="en-US" altLang="ja-JP" dirty="0"/>
          </a:p>
          <a:p>
            <a:r>
              <a:rPr kumimoji="1" lang="ja-JP" altLang="en-US" dirty="0"/>
              <a:t>医療費控除・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災害や盗難、横領などで資産に損害を受けた場合、雑損控除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95C01-624E-4DBB-A48A-03AEF5A2F018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2001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ふるさと納税では控除上限額内で寄付を行うと、合計寄付額から</a:t>
            </a:r>
            <a:r>
              <a:rPr kumimoji="1" lang="en-US" altLang="ja-JP" dirty="0"/>
              <a:t>2,000</a:t>
            </a:r>
            <a:r>
              <a:rPr kumimoji="1" lang="ja-JP" altLang="en-US" dirty="0"/>
              <a:t>円を引いた額について、所得税の還付、住民税の控除を受けることができます。</a:t>
            </a:r>
            <a:endParaRPr kumimoji="1" lang="en-US" altLang="ja-JP" dirty="0"/>
          </a:p>
          <a:p>
            <a:r>
              <a:rPr kumimoji="1" lang="ja-JP" altLang="en-US" dirty="0"/>
              <a:t>医療費控除・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災害や盗難、横領などで資産に損害を受けた場合、雑損控除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95C01-624E-4DBB-A48A-03AEF5A2F018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282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6CBA-509F-49B2-8480-BA01FFA409B7}" type="datetimeFigureOut">
              <a:rPr kumimoji="1" lang="ja-JP" altLang="en-US" smtClean="0"/>
              <a:t>2021/10/21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DCDD-EBB4-4B26-8CEE-3CA1B3DA3B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7376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6CBA-509F-49B2-8480-BA01FFA409B7}" type="datetimeFigureOut">
              <a:rPr kumimoji="1" lang="ja-JP" altLang="en-US" smtClean="0"/>
              <a:t>2021/10/21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DCDD-EBB4-4B26-8CEE-3CA1B3DA3B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549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6CBA-509F-49B2-8480-BA01FFA409B7}" type="datetimeFigureOut">
              <a:rPr kumimoji="1" lang="ja-JP" altLang="en-US" smtClean="0"/>
              <a:t>2021/10/21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DCDD-EBB4-4B26-8CEE-3CA1B3DA3B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2174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MLC空白のコピー">
    <p:bg>
      <p:bgPr>
        <a:gradFill flip="none" rotWithShape="1">
          <a:gsLst>
            <a:gs pos="0">
              <a:srgbClr val="FFFC79"/>
            </a:gs>
            <a:gs pos="14263">
              <a:schemeClr val="accent4">
                <a:hueOff val="-858837"/>
                <a:lumOff val="-9791"/>
              </a:schemeClr>
            </a:gs>
            <a:gs pos="100000">
              <a:srgbClr val="942193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英語ロゴ・枠あり (1).png" descr="英語ロゴ・枠あり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2070" y="6462097"/>
            <a:ext cx="899860" cy="368641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四角形"/>
          <p:cNvSpPr/>
          <p:nvPr/>
        </p:nvSpPr>
        <p:spPr>
          <a:xfrm>
            <a:off x="-5513" y="186191"/>
            <a:ext cx="9155025" cy="648561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defTabSz="321457">
              <a:defRPr sz="2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  <a:endParaRPr sz="1547"/>
          </a:p>
        </p:txBody>
      </p:sp>
      <p:sp>
        <p:nvSpPr>
          <p:cNvPr id="151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4464843" y="6375797"/>
            <a:ext cx="215385" cy="230922"/>
          </a:xfrm>
          <a:prstGeom prst="rect">
            <a:avLst/>
          </a:prstGeom>
        </p:spPr>
        <p:txBody>
          <a:bodyPr/>
          <a:lstStyle>
            <a:lvl1pPr>
              <a:defRPr sz="984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271981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6CBA-509F-49B2-8480-BA01FFA409B7}" type="datetimeFigureOut">
              <a:rPr kumimoji="1" lang="ja-JP" altLang="en-US" smtClean="0"/>
              <a:t>2021/10/21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DCDD-EBB4-4B26-8CEE-3CA1B3DA3B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93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6CBA-509F-49B2-8480-BA01FFA409B7}" type="datetimeFigureOut">
              <a:rPr kumimoji="1" lang="ja-JP" altLang="en-US" smtClean="0"/>
              <a:t>2021/10/21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DCDD-EBB4-4B26-8CEE-3CA1B3DA3B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23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6CBA-509F-49B2-8480-BA01FFA409B7}" type="datetimeFigureOut">
              <a:rPr kumimoji="1" lang="ja-JP" altLang="en-US" smtClean="0"/>
              <a:t>2021/10/21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DCDD-EBB4-4B26-8CEE-3CA1B3DA3B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8358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6CBA-509F-49B2-8480-BA01FFA409B7}" type="datetimeFigureOut">
              <a:rPr kumimoji="1" lang="ja-JP" altLang="en-US" smtClean="0"/>
              <a:t>2021/10/21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DCDD-EBB4-4B26-8CEE-3CA1B3DA3B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28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6CBA-509F-49B2-8480-BA01FFA409B7}" type="datetimeFigureOut">
              <a:rPr kumimoji="1" lang="ja-JP" altLang="en-US" smtClean="0"/>
              <a:t>2021/10/21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DCDD-EBB4-4B26-8CEE-3CA1B3DA3B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5015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6CBA-509F-49B2-8480-BA01FFA409B7}" type="datetimeFigureOut">
              <a:rPr kumimoji="1" lang="ja-JP" altLang="en-US" smtClean="0"/>
              <a:t>2021/10/21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DCDD-EBB4-4B26-8CEE-3CA1B3DA3B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6295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6CBA-509F-49B2-8480-BA01FFA409B7}" type="datetimeFigureOut">
              <a:rPr kumimoji="1" lang="ja-JP" altLang="en-US" smtClean="0"/>
              <a:t>2021/10/21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DCDD-EBB4-4B26-8CEE-3CA1B3DA3B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983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6CBA-509F-49B2-8480-BA01FFA409B7}" type="datetimeFigureOut">
              <a:rPr kumimoji="1" lang="ja-JP" altLang="en-US" smtClean="0"/>
              <a:t>2021/10/21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DCDD-EBB4-4B26-8CEE-3CA1B3DA3B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4388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16CBA-509F-49B2-8480-BA01FFA409B7}" type="datetimeFigureOut">
              <a:rPr kumimoji="1" lang="ja-JP" altLang="en-US" smtClean="0"/>
              <a:t>2021/10/21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9DCDD-EBB4-4B26-8CEE-3CA1B3DA3B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623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テキスト ボックス 8"/>
          <p:cNvSpPr txBox="1"/>
          <p:nvPr/>
        </p:nvSpPr>
        <p:spPr>
          <a:xfrm>
            <a:off x="3283088" y="3013501"/>
            <a:ext cx="2595580" cy="826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defTabSz="1300480">
              <a:defRPr sz="70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rPr sz="4922"/>
              <a:t>はじめに</a:t>
            </a:r>
          </a:p>
        </p:txBody>
      </p:sp>
      <p:pic>
        <p:nvPicPr>
          <p:cNvPr id="214" name="image4.tif" descr="image4.tif"/>
          <p:cNvPicPr>
            <a:picLocks noChangeAspect="1"/>
          </p:cNvPicPr>
          <p:nvPr/>
        </p:nvPicPr>
        <p:blipFill>
          <a:blip r:embed="rId3">
            <a:alphaModFix amt="25378"/>
          </a:blip>
          <a:stretch>
            <a:fillRect/>
          </a:stretch>
        </p:blipFill>
        <p:spPr>
          <a:xfrm>
            <a:off x="1138535" y="334863"/>
            <a:ext cx="6866930" cy="65097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テキスト ボックス 5"/>
          <p:cNvSpPr txBox="1"/>
          <p:nvPr/>
        </p:nvSpPr>
        <p:spPr>
          <a:xfrm>
            <a:off x="841957" y="814537"/>
            <a:ext cx="1963997" cy="826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l" defTabSz="1300480">
              <a:defRPr sz="70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rPr sz="4922"/>
              <a:t>保険料</a:t>
            </a:r>
          </a:p>
        </p:txBody>
      </p:sp>
      <p:sp>
        <p:nvSpPr>
          <p:cNvPr id="242" name="テキスト ボックス 6"/>
          <p:cNvSpPr txBox="1"/>
          <p:nvPr/>
        </p:nvSpPr>
        <p:spPr>
          <a:xfrm>
            <a:off x="999731" y="1677135"/>
            <a:ext cx="7003838" cy="887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3867" dirty="0"/>
              <a:t>・</a:t>
            </a:r>
            <a:r>
              <a:rPr sz="3867" dirty="0" err="1"/>
              <a:t>保険と投資は一緒にしない</a:t>
            </a:r>
            <a:r>
              <a:rPr sz="3867" dirty="0"/>
              <a:t>！</a:t>
            </a:r>
          </a:p>
        </p:txBody>
      </p:sp>
      <p:pic>
        <p:nvPicPr>
          <p:cNvPr id="243" name="image4.tif" descr="image4.tif"/>
          <p:cNvPicPr>
            <a:picLocks noChangeAspect="1"/>
          </p:cNvPicPr>
          <p:nvPr/>
        </p:nvPicPr>
        <p:blipFill>
          <a:blip r:embed="rId3">
            <a:alphaModFix amt="25378"/>
          </a:blip>
          <a:stretch>
            <a:fillRect/>
          </a:stretch>
        </p:blipFill>
        <p:spPr>
          <a:xfrm>
            <a:off x="1138535" y="334863"/>
            <a:ext cx="6866930" cy="650974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テキスト ボックス 6">
            <a:extLst>
              <a:ext uri="{FF2B5EF4-FFF2-40B4-BE49-F238E27FC236}">
                <a16:creationId xmlns:a16="http://schemas.microsoft.com/office/drawing/2014/main" id="{BA6DCAD6-010D-48A9-970E-45FC7B618038}"/>
              </a:ext>
            </a:extLst>
          </p:cNvPr>
          <p:cNvSpPr txBox="1"/>
          <p:nvPr/>
        </p:nvSpPr>
        <p:spPr>
          <a:xfrm>
            <a:off x="1335039" y="3181475"/>
            <a:ext cx="3272048" cy="2223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en-US" altLang="ja-JP" sz="3200" dirty="0"/>
              <a:t>《</a:t>
            </a:r>
            <a:r>
              <a:rPr lang="ja-JP" altLang="en-US" sz="3200" dirty="0"/>
              <a:t>例</a:t>
            </a:r>
            <a:r>
              <a:rPr lang="en-US" altLang="ja-JP" sz="3200" dirty="0"/>
              <a:t>》</a:t>
            </a:r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ja-JP" altLang="en-US" sz="3200" dirty="0"/>
              <a:t>・外貨建て保険</a:t>
            </a:r>
            <a:r>
              <a:rPr lang="en-US" altLang="ja-JP" sz="3200" dirty="0"/>
              <a:t>×</a:t>
            </a:r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ja-JP" altLang="en-US" sz="3200" dirty="0"/>
              <a:t>・変額保険</a:t>
            </a:r>
            <a:r>
              <a:rPr lang="en-US" altLang="ja-JP" sz="3200" dirty="0"/>
              <a:t>×</a:t>
            </a:r>
            <a:endParaRPr sz="3200" dirty="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テキスト ボックス 5"/>
          <p:cNvSpPr txBox="1"/>
          <p:nvPr/>
        </p:nvSpPr>
        <p:spPr>
          <a:xfrm>
            <a:off x="780312" y="814537"/>
            <a:ext cx="1963997" cy="826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l" defTabSz="1300480">
              <a:defRPr sz="70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rPr sz="4922" dirty="0" err="1"/>
              <a:t>保険料</a:t>
            </a:r>
            <a:endParaRPr sz="4922" dirty="0"/>
          </a:p>
        </p:txBody>
      </p:sp>
      <p:sp>
        <p:nvSpPr>
          <p:cNvPr id="242" name="テキスト ボックス 6"/>
          <p:cNvSpPr txBox="1"/>
          <p:nvPr/>
        </p:nvSpPr>
        <p:spPr>
          <a:xfrm>
            <a:off x="962601" y="1786630"/>
            <a:ext cx="4527199" cy="887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3867" dirty="0"/>
              <a:t>・</a:t>
            </a:r>
            <a:r>
              <a:rPr sz="3867" dirty="0" err="1"/>
              <a:t>国の保障も考える</a:t>
            </a:r>
            <a:endParaRPr sz="3867" dirty="0"/>
          </a:p>
        </p:txBody>
      </p:sp>
      <p:pic>
        <p:nvPicPr>
          <p:cNvPr id="243" name="image4.tif" descr="image4.tif"/>
          <p:cNvPicPr>
            <a:picLocks noChangeAspect="1"/>
          </p:cNvPicPr>
          <p:nvPr/>
        </p:nvPicPr>
        <p:blipFill>
          <a:blip r:embed="rId3">
            <a:alphaModFix amt="25378"/>
          </a:blip>
          <a:stretch>
            <a:fillRect/>
          </a:stretch>
        </p:blipFill>
        <p:spPr>
          <a:xfrm>
            <a:off x="1138535" y="348258"/>
            <a:ext cx="6866930" cy="650974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テキスト ボックス 6">
            <a:extLst>
              <a:ext uri="{FF2B5EF4-FFF2-40B4-BE49-F238E27FC236}">
                <a16:creationId xmlns:a16="http://schemas.microsoft.com/office/drawing/2014/main" id="{8D547194-EC57-4B91-9C99-A7367716EDAE}"/>
              </a:ext>
            </a:extLst>
          </p:cNvPr>
          <p:cNvSpPr txBox="1"/>
          <p:nvPr/>
        </p:nvSpPr>
        <p:spPr>
          <a:xfrm>
            <a:off x="981438" y="2702185"/>
            <a:ext cx="3352198" cy="2962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en-US" altLang="ja-JP" sz="3200" dirty="0"/>
              <a:t>《</a:t>
            </a:r>
            <a:r>
              <a:rPr lang="ja-JP" altLang="en-US" sz="3200" dirty="0"/>
              <a:t>例</a:t>
            </a:r>
            <a:r>
              <a:rPr lang="en-US" altLang="ja-JP" sz="3200" dirty="0"/>
              <a:t>》</a:t>
            </a:r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ja-JP" altLang="en-US" sz="3200" dirty="0"/>
              <a:t>・高額療養費制度</a:t>
            </a:r>
            <a:endParaRPr lang="en-US" altLang="ja-JP" sz="3200" dirty="0"/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ja-JP" altLang="en-US" sz="3200" dirty="0"/>
              <a:t>・雇用保険</a:t>
            </a:r>
            <a:endParaRPr lang="en-US" altLang="ja-JP" sz="3200" dirty="0"/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ja-JP" altLang="en-US" sz="3200" dirty="0"/>
              <a:t>・生活保護　など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280795671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image4.tif" descr="image4.tif"/>
          <p:cNvPicPr>
            <a:picLocks noChangeAspect="1"/>
          </p:cNvPicPr>
          <p:nvPr/>
        </p:nvPicPr>
        <p:blipFill>
          <a:blip r:embed="rId2">
            <a:alphaModFix amt="25378"/>
          </a:blip>
          <a:stretch>
            <a:fillRect/>
          </a:stretch>
        </p:blipFill>
        <p:spPr>
          <a:xfrm>
            <a:off x="1138535" y="334863"/>
            <a:ext cx="6866930" cy="6509742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テキスト ボックス 5"/>
          <p:cNvSpPr txBox="1"/>
          <p:nvPr/>
        </p:nvSpPr>
        <p:spPr>
          <a:xfrm>
            <a:off x="936850" y="941032"/>
            <a:ext cx="2595580" cy="826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l" defTabSz="1300480">
              <a:defRPr sz="70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rPr sz="4922" dirty="0" err="1"/>
              <a:t>携帯電話</a:t>
            </a:r>
            <a:endParaRPr sz="4922" dirty="0"/>
          </a:p>
        </p:txBody>
      </p:sp>
      <p:sp>
        <p:nvSpPr>
          <p:cNvPr id="246" name="テキスト ボックス 6"/>
          <p:cNvSpPr txBox="1"/>
          <p:nvPr/>
        </p:nvSpPr>
        <p:spPr>
          <a:xfrm>
            <a:off x="1479946" y="1930125"/>
            <a:ext cx="6013183" cy="887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3867" dirty="0"/>
              <a:t>・</a:t>
            </a:r>
            <a:r>
              <a:rPr sz="3867" dirty="0" err="1"/>
              <a:t>電話会社にこだわらない</a:t>
            </a:r>
            <a:endParaRPr sz="3867" dirty="0"/>
          </a:p>
        </p:txBody>
      </p:sp>
      <p:sp>
        <p:nvSpPr>
          <p:cNvPr id="5" name="テキスト ボックス 6">
            <a:extLst>
              <a:ext uri="{FF2B5EF4-FFF2-40B4-BE49-F238E27FC236}">
                <a16:creationId xmlns:a16="http://schemas.microsoft.com/office/drawing/2014/main" id="{1293F86F-B69D-4151-9AFE-B61113459C82}"/>
              </a:ext>
            </a:extLst>
          </p:cNvPr>
          <p:cNvSpPr txBox="1"/>
          <p:nvPr/>
        </p:nvSpPr>
        <p:spPr>
          <a:xfrm>
            <a:off x="1479946" y="3076481"/>
            <a:ext cx="5239317" cy="2223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en-US" altLang="ja-JP" sz="3200" dirty="0"/>
              <a:t>《</a:t>
            </a:r>
            <a:r>
              <a:rPr lang="ja-JP" altLang="en-US" sz="3200" dirty="0"/>
              <a:t>例</a:t>
            </a:r>
            <a:r>
              <a:rPr lang="en-US" altLang="ja-JP" sz="3200" dirty="0"/>
              <a:t>》</a:t>
            </a:r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ja-JP" altLang="en-US" sz="3200" dirty="0"/>
              <a:t>・</a:t>
            </a:r>
            <a:r>
              <a:rPr lang="en-US" altLang="ja-JP" sz="3200" dirty="0" err="1"/>
              <a:t>ahamo</a:t>
            </a:r>
            <a:r>
              <a:rPr lang="ja-JP" altLang="en-US" sz="3200" dirty="0"/>
              <a:t>・</a:t>
            </a:r>
            <a:r>
              <a:rPr lang="en-US" altLang="ja-JP" sz="3200" dirty="0"/>
              <a:t>LINEMO</a:t>
            </a:r>
            <a:r>
              <a:rPr lang="ja-JP" altLang="en-US" sz="3200" dirty="0"/>
              <a:t>・</a:t>
            </a:r>
            <a:r>
              <a:rPr lang="en-US" altLang="ja-JP" sz="3200" dirty="0" err="1"/>
              <a:t>povo</a:t>
            </a:r>
            <a:endParaRPr lang="en-US" altLang="ja-JP" sz="3200" dirty="0"/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ja-JP" altLang="en-US" sz="3200" dirty="0"/>
              <a:t>・楽天モバイル　など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57472389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image4.tif" descr="image4.tif"/>
          <p:cNvPicPr>
            <a:picLocks noChangeAspect="1"/>
          </p:cNvPicPr>
          <p:nvPr/>
        </p:nvPicPr>
        <p:blipFill>
          <a:blip r:embed="rId2">
            <a:alphaModFix amt="25378"/>
          </a:blip>
          <a:stretch>
            <a:fillRect/>
          </a:stretch>
        </p:blipFill>
        <p:spPr>
          <a:xfrm>
            <a:off x="1138535" y="334863"/>
            <a:ext cx="6866930" cy="6509742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テキスト ボックス 5"/>
          <p:cNvSpPr txBox="1"/>
          <p:nvPr/>
        </p:nvSpPr>
        <p:spPr>
          <a:xfrm>
            <a:off x="936850" y="941032"/>
            <a:ext cx="2595580" cy="826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l" defTabSz="1300480">
              <a:defRPr sz="70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rPr sz="4922" dirty="0" err="1"/>
              <a:t>携帯電話</a:t>
            </a:r>
            <a:endParaRPr sz="4922" dirty="0"/>
          </a:p>
        </p:txBody>
      </p:sp>
      <p:sp>
        <p:nvSpPr>
          <p:cNvPr id="246" name="テキスト ボックス 6"/>
          <p:cNvSpPr txBox="1"/>
          <p:nvPr/>
        </p:nvSpPr>
        <p:spPr>
          <a:xfrm>
            <a:off x="1541590" y="1767731"/>
            <a:ext cx="3536544" cy="887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3867" dirty="0"/>
              <a:t>・</a:t>
            </a:r>
            <a:r>
              <a:rPr sz="3867" dirty="0" err="1"/>
              <a:t>通信量を節約</a:t>
            </a:r>
            <a:endParaRPr sz="3867" dirty="0"/>
          </a:p>
        </p:txBody>
      </p:sp>
      <p:sp>
        <p:nvSpPr>
          <p:cNvPr id="5" name="テキスト ボックス 6">
            <a:extLst>
              <a:ext uri="{FF2B5EF4-FFF2-40B4-BE49-F238E27FC236}">
                <a16:creationId xmlns:a16="http://schemas.microsoft.com/office/drawing/2014/main" id="{4CB1435D-FD40-4329-927B-D47D01634ABE}"/>
              </a:ext>
            </a:extLst>
          </p:cNvPr>
          <p:cNvSpPr txBox="1"/>
          <p:nvPr/>
        </p:nvSpPr>
        <p:spPr>
          <a:xfrm>
            <a:off x="1541590" y="2907798"/>
            <a:ext cx="6635148" cy="2962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en-US" altLang="ja-JP" sz="3200" dirty="0"/>
              <a:t>《</a:t>
            </a:r>
            <a:r>
              <a:rPr lang="ja-JP" altLang="en-US" sz="3200" dirty="0"/>
              <a:t>例</a:t>
            </a:r>
            <a:r>
              <a:rPr lang="en-US" altLang="ja-JP" sz="3200" dirty="0"/>
              <a:t>》</a:t>
            </a:r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ja-JP" altLang="en-US" sz="3200" dirty="0"/>
              <a:t>・</a:t>
            </a:r>
            <a:r>
              <a:rPr lang="en-US" altLang="ja-JP" sz="3200" dirty="0"/>
              <a:t>Wi-Fi</a:t>
            </a:r>
            <a:r>
              <a:rPr lang="ja-JP" altLang="en-US" sz="3200" dirty="0"/>
              <a:t>に接続</a:t>
            </a:r>
            <a:endParaRPr lang="en-US" altLang="ja-JP" sz="3200" dirty="0"/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ja-JP" altLang="en-US" sz="3200" dirty="0"/>
              <a:t>・アプリのモバイル通信をオフ</a:t>
            </a:r>
            <a:endParaRPr lang="en-US" altLang="ja-JP" sz="3200" dirty="0"/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ja-JP" altLang="en-US" sz="3200" dirty="0"/>
              <a:t>・動画アプリの画質を下げる　など</a:t>
            </a:r>
            <a:endParaRPr sz="3200"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image4.tif" descr="image4.tif"/>
          <p:cNvPicPr>
            <a:picLocks noChangeAspect="1"/>
          </p:cNvPicPr>
          <p:nvPr/>
        </p:nvPicPr>
        <p:blipFill>
          <a:blip r:embed="rId2">
            <a:alphaModFix amt="25378"/>
          </a:blip>
          <a:stretch>
            <a:fillRect/>
          </a:stretch>
        </p:blipFill>
        <p:spPr>
          <a:xfrm>
            <a:off x="1138535" y="334863"/>
            <a:ext cx="6866930" cy="6509742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テキスト ボックス 5"/>
          <p:cNvSpPr txBox="1"/>
          <p:nvPr/>
        </p:nvSpPr>
        <p:spPr>
          <a:xfrm>
            <a:off x="936850" y="941032"/>
            <a:ext cx="2595580" cy="826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l" defTabSz="1300480">
              <a:defRPr sz="70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rPr sz="4922" dirty="0" err="1"/>
              <a:t>携帯電話</a:t>
            </a:r>
            <a:endParaRPr sz="4922" dirty="0"/>
          </a:p>
        </p:txBody>
      </p:sp>
      <p:sp>
        <p:nvSpPr>
          <p:cNvPr id="246" name="テキスト ボックス 6"/>
          <p:cNvSpPr txBox="1"/>
          <p:nvPr/>
        </p:nvSpPr>
        <p:spPr>
          <a:xfrm>
            <a:off x="1541590" y="1811186"/>
            <a:ext cx="6013183" cy="887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3867" dirty="0"/>
              <a:t>・</a:t>
            </a:r>
            <a:r>
              <a:rPr sz="3867" dirty="0" err="1"/>
              <a:t>最新機種は本当に必要</a:t>
            </a:r>
            <a:r>
              <a:rPr sz="3867" dirty="0"/>
              <a:t>？</a:t>
            </a:r>
          </a:p>
        </p:txBody>
      </p:sp>
      <p:sp>
        <p:nvSpPr>
          <p:cNvPr id="5" name="テキスト ボックス 6">
            <a:extLst>
              <a:ext uri="{FF2B5EF4-FFF2-40B4-BE49-F238E27FC236}">
                <a16:creationId xmlns:a16="http://schemas.microsoft.com/office/drawing/2014/main" id="{EC0980EA-8316-4876-A4A2-B0D775FC31FA}"/>
              </a:ext>
            </a:extLst>
          </p:cNvPr>
          <p:cNvSpPr txBox="1"/>
          <p:nvPr/>
        </p:nvSpPr>
        <p:spPr>
          <a:xfrm>
            <a:off x="1613510" y="3429000"/>
            <a:ext cx="4583304" cy="2223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en-US" altLang="ja-JP" sz="3200" dirty="0"/>
              <a:t>《</a:t>
            </a:r>
            <a:r>
              <a:rPr lang="ja-JP" altLang="en-US" sz="3200" dirty="0"/>
              <a:t>例</a:t>
            </a:r>
            <a:r>
              <a:rPr lang="en-US" altLang="ja-JP" sz="3200" dirty="0"/>
              <a:t>》</a:t>
            </a:r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ja-JP" altLang="en-US" sz="3200" dirty="0"/>
              <a:t>・仕事の効率アップ⇒〇</a:t>
            </a:r>
            <a:endParaRPr lang="en-US" altLang="ja-JP" sz="3200" dirty="0"/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ja-JP" altLang="en-US" sz="3200" dirty="0"/>
              <a:t>・見栄⇒</a:t>
            </a:r>
            <a:r>
              <a:rPr lang="en-US" altLang="ja-JP" sz="3200" dirty="0"/>
              <a:t>×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19362183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image4.tif" descr="image4.tif"/>
          <p:cNvPicPr>
            <a:picLocks noChangeAspect="1"/>
          </p:cNvPicPr>
          <p:nvPr/>
        </p:nvPicPr>
        <p:blipFill>
          <a:blip r:embed="rId2">
            <a:alphaModFix amt="25378"/>
          </a:blip>
          <a:stretch>
            <a:fillRect/>
          </a:stretch>
        </p:blipFill>
        <p:spPr>
          <a:xfrm>
            <a:off x="1138535" y="174129"/>
            <a:ext cx="6866930" cy="6509742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テキスト ボックス 5"/>
          <p:cNvSpPr txBox="1"/>
          <p:nvPr/>
        </p:nvSpPr>
        <p:spPr>
          <a:xfrm>
            <a:off x="756823" y="945423"/>
            <a:ext cx="5121913" cy="826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l" defTabSz="1300480">
              <a:defRPr sz="70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rPr sz="4922"/>
              <a:t>家賃・住宅ローン</a:t>
            </a:r>
          </a:p>
        </p:txBody>
      </p:sp>
      <p:sp>
        <p:nvSpPr>
          <p:cNvPr id="250" name="テキスト ボックス 6"/>
          <p:cNvSpPr txBox="1"/>
          <p:nvPr/>
        </p:nvSpPr>
        <p:spPr>
          <a:xfrm>
            <a:off x="1229227" y="1979985"/>
            <a:ext cx="7003838" cy="887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3867" dirty="0"/>
              <a:t>・</a:t>
            </a:r>
            <a:r>
              <a:rPr sz="3867" dirty="0" err="1"/>
              <a:t>家賃は、引越や交渉で下げる</a:t>
            </a:r>
            <a:endParaRPr sz="3867" dirty="0"/>
          </a:p>
        </p:txBody>
      </p:sp>
      <p:sp>
        <p:nvSpPr>
          <p:cNvPr id="5" name="テキスト ボックス 6">
            <a:extLst>
              <a:ext uri="{FF2B5EF4-FFF2-40B4-BE49-F238E27FC236}">
                <a16:creationId xmlns:a16="http://schemas.microsoft.com/office/drawing/2014/main" id="{61421986-843C-4DC6-83CB-80E64AD786A9}"/>
              </a:ext>
            </a:extLst>
          </p:cNvPr>
          <p:cNvSpPr txBox="1"/>
          <p:nvPr/>
        </p:nvSpPr>
        <p:spPr>
          <a:xfrm>
            <a:off x="668288" y="3294529"/>
            <a:ext cx="8379215" cy="2962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en-US" altLang="ja-JP" sz="3200" dirty="0"/>
              <a:t>《</a:t>
            </a:r>
            <a:r>
              <a:rPr lang="ja-JP" altLang="en-US" sz="3200" dirty="0"/>
              <a:t>交渉ポイント</a:t>
            </a:r>
            <a:r>
              <a:rPr lang="en-US" altLang="ja-JP" sz="3200" dirty="0"/>
              <a:t>》</a:t>
            </a:r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ja-JP" altLang="en-US" sz="3200" dirty="0"/>
              <a:t>・値下げ交渉の根拠を明確にする</a:t>
            </a:r>
            <a:r>
              <a:rPr lang="ja-JP" altLang="en-US" sz="2400" dirty="0"/>
              <a:t>（築年数など）</a:t>
            </a:r>
            <a:endParaRPr lang="en-US" altLang="ja-JP" sz="2400" dirty="0"/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ja-JP" altLang="en-US" sz="3200" dirty="0"/>
              <a:t>・更新時期や閑散期に交渉</a:t>
            </a:r>
            <a:endParaRPr lang="en-US" altLang="ja-JP" sz="3200" dirty="0"/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ja-JP" altLang="en-US" sz="3200" dirty="0"/>
              <a:t>・周辺相場を調べる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132326804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image4.tif" descr="image4.tif"/>
          <p:cNvPicPr>
            <a:picLocks noChangeAspect="1"/>
          </p:cNvPicPr>
          <p:nvPr/>
        </p:nvPicPr>
        <p:blipFill>
          <a:blip r:embed="rId2">
            <a:alphaModFix amt="25378"/>
          </a:blip>
          <a:stretch>
            <a:fillRect/>
          </a:stretch>
        </p:blipFill>
        <p:spPr>
          <a:xfrm>
            <a:off x="1138535" y="174129"/>
            <a:ext cx="6866930" cy="6509742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テキスト ボックス 5"/>
          <p:cNvSpPr txBox="1"/>
          <p:nvPr/>
        </p:nvSpPr>
        <p:spPr>
          <a:xfrm>
            <a:off x="803286" y="755252"/>
            <a:ext cx="5121913" cy="826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l" defTabSz="1300480">
              <a:defRPr sz="70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rPr sz="4922" dirty="0" err="1"/>
              <a:t>家賃・住宅ローン</a:t>
            </a:r>
            <a:endParaRPr sz="4922" dirty="0"/>
          </a:p>
        </p:txBody>
      </p:sp>
      <p:sp>
        <p:nvSpPr>
          <p:cNvPr id="250" name="テキスト ボックス 6"/>
          <p:cNvSpPr txBox="1"/>
          <p:nvPr/>
        </p:nvSpPr>
        <p:spPr>
          <a:xfrm>
            <a:off x="928935" y="1581951"/>
            <a:ext cx="7003838" cy="1780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3867" dirty="0"/>
              <a:t>・</a:t>
            </a:r>
            <a:r>
              <a:rPr sz="3867" dirty="0" err="1"/>
              <a:t>住宅ローンは金利や手数料</a:t>
            </a:r>
            <a:r>
              <a:rPr sz="3867" dirty="0"/>
              <a:t>・</a:t>
            </a:r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3867" dirty="0"/>
              <a:t>　</a:t>
            </a:r>
            <a:r>
              <a:rPr sz="3867" dirty="0" err="1"/>
              <a:t>残高などに応じて、選ぶ</a:t>
            </a:r>
            <a:endParaRPr sz="3867" dirty="0"/>
          </a:p>
        </p:txBody>
      </p:sp>
      <p:sp>
        <p:nvSpPr>
          <p:cNvPr id="5" name="テキスト ボックス 6">
            <a:extLst>
              <a:ext uri="{FF2B5EF4-FFF2-40B4-BE49-F238E27FC236}">
                <a16:creationId xmlns:a16="http://schemas.microsoft.com/office/drawing/2014/main" id="{5313C6C4-35BC-4F13-BCA8-AF2A83B61D9D}"/>
              </a:ext>
            </a:extLst>
          </p:cNvPr>
          <p:cNvSpPr txBox="1"/>
          <p:nvPr/>
        </p:nvSpPr>
        <p:spPr>
          <a:xfrm>
            <a:off x="668288" y="3429000"/>
            <a:ext cx="8276623" cy="2962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en-US" altLang="ja-JP" sz="3200" dirty="0"/>
              <a:t>《</a:t>
            </a:r>
            <a:r>
              <a:rPr lang="ja-JP" altLang="en-US" sz="3200" dirty="0"/>
              <a:t>例</a:t>
            </a:r>
            <a:r>
              <a:rPr lang="en-US" altLang="ja-JP" sz="3200" dirty="0"/>
              <a:t>》</a:t>
            </a:r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ja-JP" altLang="en-US" sz="3200" dirty="0"/>
              <a:t>・借り換え</a:t>
            </a:r>
            <a:endParaRPr lang="en-US" altLang="ja-JP" sz="3200" dirty="0"/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ja-JP" altLang="en-US" sz="3200" dirty="0"/>
              <a:t>・金利プランの変更</a:t>
            </a:r>
            <a:endParaRPr lang="en-US" altLang="ja-JP" sz="3200" dirty="0"/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ja-JP" altLang="en-US" sz="3200" dirty="0"/>
              <a:t>・繰り上げ返済⇒投資に回した方がいい時も</a:t>
            </a:r>
            <a:endParaRPr sz="3200" dirty="0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image4.tif" descr="image4.tif"/>
          <p:cNvPicPr>
            <a:picLocks noChangeAspect="1"/>
          </p:cNvPicPr>
          <p:nvPr/>
        </p:nvPicPr>
        <p:blipFill>
          <a:blip r:embed="rId3">
            <a:alphaModFix amt="25378"/>
          </a:blip>
          <a:stretch>
            <a:fillRect/>
          </a:stretch>
        </p:blipFill>
        <p:spPr>
          <a:xfrm>
            <a:off x="1138535" y="174129"/>
            <a:ext cx="6866930" cy="6509742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テキスト ボックス 5"/>
          <p:cNvSpPr txBox="1"/>
          <p:nvPr/>
        </p:nvSpPr>
        <p:spPr>
          <a:xfrm>
            <a:off x="733650" y="938574"/>
            <a:ext cx="4490330" cy="826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l" defTabSz="1300480">
              <a:defRPr sz="70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rPr sz="4922"/>
              <a:t>公共料金・節税</a:t>
            </a:r>
          </a:p>
        </p:txBody>
      </p:sp>
      <p:sp>
        <p:nvSpPr>
          <p:cNvPr id="254" name="テキスト ボックス 6"/>
          <p:cNvSpPr txBox="1"/>
          <p:nvPr/>
        </p:nvSpPr>
        <p:spPr>
          <a:xfrm>
            <a:off x="1070081" y="1839843"/>
            <a:ext cx="7003838" cy="1780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3867" dirty="0"/>
              <a:t>・</a:t>
            </a:r>
            <a:r>
              <a:rPr sz="3867" dirty="0" err="1"/>
              <a:t>電力会社・ガス会社の見直し</a:t>
            </a:r>
            <a:endParaRPr sz="3867" dirty="0"/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endParaRPr sz="3867" dirty="0"/>
          </a:p>
        </p:txBody>
      </p:sp>
      <p:sp>
        <p:nvSpPr>
          <p:cNvPr id="5" name="テキスト ボックス 6">
            <a:extLst>
              <a:ext uri="{FF2B5EF4-FFF2-40B4-BE49-F238E27FC236}">
                <a16:creationId xmlns:a16="http://schemas.microsoft.com/office/drawing/2014/main" id="{0109ED86-EBE0-4967-B2CE-F161DB0FE030}"/>
              </a:ext>
            </a:extLst>
          </p:cNvPr>
          <p:cNvSpPr txBox="1"/>
          <p:nvPr/>
        </p:nvSpPr>
        <p:spPr>
          <a:xfrm>
            <a:off x="1070081" y="3620072"/>
            <a:ext cx="6635148" cy="2223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en-US" altLang="ja-JP" sz="3200" dirty="0"/>
              <a:t>《</a:t>
            </a:r>
            <a:r>
              <a:rPr lang="ja-JP" altLang="en-US" sz="3200" dirty="0"/>
              <a:t>ポイント</a:t>
            </a:r>
            <a:r>
              <a:rPr lang="en-US" altLang="ja-JP" sz="3200" dirty="0"/>
              <a:t>》</a:t>
            </a:r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ja-JP" altLang="en-US" sz="3200" dirty="0"/>
              <a:t>・基本料金、使用料が安い</a:t>
            </a:r>
            <a:endParaRPr lang="en-US" altLang="ja-JP" sz="3200" dirty="0"/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ja-JP" altLang="en-US" sz="3200" dirty="0"/>
              <a:t>・他のサービスとの併用で安くなる</a:t>
            </a:r>
            <a:endParaRPr lang="en-US" altLang="ja-JP" sz="3200" dirty="0"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image4.tif" descr="image4.tif"/>
          <p:cNvPicPr>
            <a:picLocks noChangeAspect="1"/>
          </p:cNvPicPr>
          <p:nvPr/>
        </p:nvPicPr>
        <p:blipFill>
          <a:blip r:embed="rId3">
            <a:alphaModFix amt="25378"/>
          </a:blip>
          <a:stretch>
            <a:fillRect/>
          </a:stretch>
        </p:blipFill>
        <p:spPr>
          <a:xfrm>
            <a:off x="1138535" y="174129"/>
            <a:ext cx="6866930" cy="6509742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テキスト ボックス 5"/>
          <p:cNvSpPr txBox="1"/>
          <p:nvPr/>
        </p:nvSpPr>
        <p:spPr>
          <a:xfrm>
            <a:off x="733650" y="938574"/>
            <a:ext cx="4490330" cy="826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l" defTabSz="1300480">
              <a:defRPr sz="70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rPr sz="4922"/>
              <a:t>公共料金・節税</a:t>
            </a:r>
          </a:p>
        </p:txBody>
      </p:sp>
      <p:sp>
        <p:nvSpPr>
          <p:cNvPr id="254" name="テキスト ボックス 6"/>
          <p:cNvSpPr txBox="1"/>
          <p:nvPr/>
        </p:nvSpPr>
        <p:spPr>
          <a:xfrm>
            <a:off x="1242912" y="1870666"/>
            <a:ext cx="5022527" cy="887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3867" dirty="0"/>
              <a:t>・</a:t>
            </a:r>
            <a:r>
              <a:rPr sz="3867" dirty="0" err="1"/>
              <a:t>古い家電を買い替え</a:t>
            </a:r>
            <a:endParaRPr sz="3867" dirty="0"/>
          </a:p>
        </p:txBody>
      </p:sp>
      <p:sp>
        <p:nvSpPr>
          <p:cNvPr id="5" name="テキスト ボックス 6">
            <a:extLst>
              <a:ext uri="{FF2B5EF4-FFF2-40B4-BE49-F238E27FC236}">
                <a16:creationId xmlns:a16="http://schemas.microsoft.com/office/drawing/2014/main" id="{B721C25D-0F52-4E79-BEF7-73F1D9266E6B}"/>
              </a:ext>
            </a:extLst>
          </p:cNvPr>
          <p:cNvSpPr txBox="1"/>
          <p:nvPr/>
        </p:nvSpPr>
        <p:spPr>
          <a:xfrm>
            <a:off x="228504" y="3461810"/>
            <a:ext cx="8686991" cy="2223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en-US" altLang="ja-JP" sz="3200" dirty="0"/>
              <a:t>《</a:t>
            </a:r>
            <a:r>
              <a:rPr lang="ja-JP" altLang="en-US" sz="3200" dirty="0"/>
              <a:t>ポイント</a:t>
            </a:r>
            <a:r>
              <a:rPr lang="en-US" altLang="ja-JP" sz="3200" dirty="0"/>
              <a:t>》</a:t>
            </a:r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ja-JP" altLang="en-US" sz="3200" dirty="0"/>
              <a:t>・エアコン・テレビ・冷蔵庫は製品寿命を意識</a:t>
            </a:r>
            <a:endParaRPr lang="en-US" altLang="ja-JP" sz="3200" dirty="0"/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ja-JP" altLang="en-US" sz="3200" dirty="0"/>
              <a:t>・消費電力が小さいものは</a:t>
            </a:r>
            <a:r>
              <a:rPr lang="en-US" altLang="ja-JP" sz="3200" dirty="0"/>
              <a:t>10</a:t>
            </a:r>
            <a:r>
              <a:rPr lang="ja-JP" altLang="en-US" sz="3200" dirty="0"/>
              <a:t>年を目安に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118728645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image4.tif" descr="image4.tif"/>
          <p:cNvPicPr>
            <a:picLocks noChangeAspect="1"/>
          </p:cNvPicPr>
          <p:nvPr/>
        </p:nvPicPr>
        <p:blipFill>
          <a:blip r:embed="rId3">
            <a:alphaModFix amt="25378"/>
          </a:blip>
          <a:stretch>
            <a:fillRect/>
          </a:stretch>
        </p:blipFill>
        <p:spPr>
          <a:xfrm>
            <a:off x="1138535" y="174129"/>
            <a:ext cx="6866930" cy="6509742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テキスト ボックス 5"/>
          <p:cNvSpPr txBox="1"/>
          <p:nvPr/>
        </p:nvSpPr>
        <p:spPr>
          <a:xfrm>
            <a:off x="733650" y="938574"/>
            <a:ext cx="4490330" cy="826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l" defTabSz="1300480">
              <a:defRPr sz="70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rPr sz="4922"/>
              <a:t>公共料金・節税</a:t>
            </a:r>
          </a:p>
        </p:txBody>
      </p:sp>
      <p:sp>
        <p:nvSpPr>
          <p:cNvPr id="254" name="テキスト ボックス 6"/>
          <p:cNvSpPr txBox="1"/>
          <p:nvPr/>
        </p:nvSpPr>
        <p:spPr>
          <a:xfrm>
            <a:off x="1366202" y="1891214"/>
            <a:ext cx="3536544" cy="887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3867" dirty="0"/>
              <a:t>・</a:t>
            </a:r>
            <a:r>
              <a:rPr sz="3867" dirty="0" err="1"/>
              <a:t>ふるさと納税</a:t>
            </a:r>
            <a:endParaRPr sz="3867" dirty="0"/>
          </a:p>
        </p:txBody>
      </p:sp>
      <p:sp>
        <p:nvSpPr>
          <p:cNvPr id="5" name="テキスト ボックス 6">
            <a:extLst>
              <a:ext uri="{FF2B5EF4-FFF2-40B4-BE49-F238E27FC236}">
                <a16:creationId xmlns:a16="http://schemas.microsoft.com/office/drawing/2014/main" id="{51CEBC3C-7971-40D5-BAD8-211BF9B6C7EB}"/>
              </a:ext>
            </a:extLst>
          </p:cNvPr>
          <p:cNvSpPr txBox="1"/>
          <p:nvPr/>
        </p:nvSpPr>
        <p:spPr>
          <a:xfrm>
            <a:off x="1872369" y="3596358"/>
            <a:ext cx="4583304" cy="2223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en-US" altLang="ja-JP" sz="3200" dirty="0"/>
              <a:t>《</a:t>
            </a:r>
            <a:r>
              <a:rPr lang="ja-JP" altLang="en-US" sz="3200" dirty="0"/>
              <a:t>ポイント</a:t>
            </a:r>
            <a:r>
              <a:rPr lang="en-US" altLang="ja-JP" sz="3200" dirty="0"/>
              <a:t>》</a:t>
            </a:r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ja-JP" altLang="en-US" sz="3200" dirty="0"/>
              <a:t>・寄付上限額をチェック</a:t>
            </a:r>
            <a:endParaRPr lang="en-US" altLang="ja-JP" sz="3200" dirty="0"/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ja-JP" altLang="en-US" sz="3200" dirty="0"/>
              <a:t>・確定申告をする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132503473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image4.tif" descr="image4.tif"/>
          <p:cNvPicPr>
            <a:picLocks noChangeAspect="1"/>
          </p:cNvPicPr>
          <p:nvPr/>
        </p:nvPicPr>
        <p:blipFill>
          <a:blip r:embed="rId3">
            <a:alphaModFix amt="25378"/>
          </a:blip>
          <a:stretch>
            <a:fillRect/>
          </a:stretch>
        </p:blipFill>
        <p:spPr>
          <a:xfrm>
            <a:off x="1138535" y="334863"/>
            <a:ext cx="6866930" cy="6509742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テキスト ボックス 8"/>
          <p:cNvSpPr txBox="1"/>
          <p:nvPr/>
        </p:nvSpPr>
        <p:spPr>
          <a:xfrm>
            <a:off x="113050" y="1724197"/>
            <a:ext cx="8985150" cy="1482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defTabSz="914367">
              <a:defRPr sz="5500" b="1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3867"/>
              <a:t>・学んだだけでは、何も変わりません！</a:t>
            </a:r>
          </a:p>
          <a:p>
            <a:pPr defTabSz="914367">
              <a:lnSpc>
                <a:spcPct val="150000"/>
              </a:lnSpc>
              <a:defRPr sz="5500" b="1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3867"/>
              <a:t>・自分を変えるのは、自分自身です！</a:t>
            </a:r>
          </a:p>
        </p:txBody>
      </p:sp>
      <p:sp>
        <p:nvSpPr>
          <p:cNvPr id="218" name="テキスト ボックス 5"/>
          <p:cNvSpPr txBox="1"/>
          <p:nvPr/>
        </p:nvSpPr>
        <p:spPr>
          <a:xfrm>
            <a:off x="2245323" y="4556954"/>
            <a:ext cx="5477208" cy="1110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algn="l" defTabSz="1300480">
              <a:lnSpc>
                <a:spcPct val="150000"/>
              </a:lnSpc>
              <a:defRPr sz="7000" b="1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rPr sz="4922"/>
              <a:t>行動あるのみ！！</a:t>
            </a:r>
          </a:p>
        </p:txBody>
      </p:sp>
      <p:sp>
        <p:nvSpPr>
          <p:cNvPr id="219" name="矢印: 下 2"/>
          <p:cNvSpPr/>
          <p:nvPr/>
        </p:nvSpPr>
        <p:spPr>
          <a:xfrm>
            <a:off x="4172505" y="3402853"/>
            <a:ext cx="798990" cy="7790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  <a:miter/>
          </a:ln>
        </p:spPr>
        <p:txBody>
          <a:bodyPr lIns="34289" tIns="34289" rIns="34289" bIns="34289" anchor="ctr"/>
          <a:lstStyle/>
          <a:p>
            <a:pPr defTabSz="914367">
              <a:defRPr sz="2400">
                <a:solidFill>
                  <a:srgbClr val="FFFFFF"/>
                </a:solidFill>
                <a:latin typeface="游ゴシック"/>
                <a:ea typeface="游ゴシック"/>
                <a:cs typeface="游ゴシック"/>
                <a:sym typeface="游ゴシック"/>
              </a:defRPr>
            </a:pPr>
            <a:endParaRPr sz="1687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image4.tif" descr="image4.tif"/>
          <p:cNvPicPr>
            <a:picLocks noChangeAspect="1"/>
          </p:cNvPicPr>
          <p:nvPr/>
        </p:nvPicPr>
        <p:blipFill>
          <a:blip r:embed="rId3">
            <a:alphaModFix amt="25378"/>
          </a:blip>
          <a:stretch>
            <a:fillRect/>
          </a:stretch>
        </p:blipFill>
        <p:spPr>
          <a:xfrm>
            <a:off x="1138535" y="174129"/>
            <a:ext cx="6866930" cy="6509742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テキスト ボックス 5"/>
          <p:cNvSpPr txBox="1"/>
          <p:nvPr/>
        </p:nvSpPr>
        <p:spPr>
          <a:xfrm>
            <a:off x="733650" y="938574"/>
            <a:ext cx="4490330" cy="826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l" defTabSz="1300480">
              <a:defRPr sz="70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rPr sz="4922"/>
              <a:t>公共料金・節税</a:t>
            </a:r>
          </a:p>
        </p:txBody>
      </p:sp>
      <p:sp>
        <p:nvSpPr>
          <p:cNvPr id="254" name="テキスト ボックス 6"/>
          <p:cNvSpPr txBox="1"/>
          <p:nvPr/>
        </p:nvSpPr>
        <p:spPr>
          <a:xfrm>
            <a:off x="1366202" y="1870185"/>
            <a:ext cx="2545888" cy="887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3867" dirty="0"/>
              <a:t>・</a:t>
            </a:r>
            <a:r>
              <a:rPr sz="3867" dirty="0" err="1"/>
              <a:t>各種控除</a:t>
            </a:r>
            <a:endParaRPr sz="3867" dirty="0"/>
          </a:p>
        </p:txBody>
      </p:sp>
      <p:sp>
        <p:nvSpPr>
          <p:cNvPr id="5" name="テキスト ボックス 6">
            <a:extLst>
              <a:ext uri="{FF2B5EF4-FFF2-40B4-BE49-F238E27FC236}">
                <a16:creationId xmlns:a16="http://schemas.microsoft.com/office/drawing/2014/main" id="{C442AE7F-EA75-49C4-842D-43BD14AE1874}"/>
              </a:ext>
            </a:extLst>
          </p:cNvPr>
          <p:cNvSpPr txBox="1"/>
          <p:nvPr/>
        </p:nvSpPr>
        <p:spPr>
          <a:xfrm>
            <a:off x="1872369" y="3191528"/>
            <a:ext cx="4301175" cy="2962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en-US" altLang="ja-JP" sz="3200" dirty="0"/>
              <a:t>《</a:t>
            </a:r>
            <a:r>
              <a:rPr lang="ja-JP" altLang="en-US" sz="3200" dirty="0"/>
              <a:t>ポイント</a:t>
            </a:r>
            <a:r>
              <a:rPr lang="en-US" altLang="ja-JP" sz="3200" dirty="0"/>
              <a:t>》</a:t>
            </a:r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ja-JP" altLang="en-US" sz="3200" dirty="0"/>
              <a:t>・住宅ローン控除</a:t>
            </a:r>
            <a:endParaRPr lang="en-US" altLang="ja-JP" sz="3200" dirty="0"/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ja-JP" altLang="en-US" sz="3200" dirty="0"/>
              <a:t>・医療費控除</a:t>
            </a:r>
            <a:endParaRPr lang="en-US" altLang="ja-JP" sz="3200" dirty="0"/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ja-JP" altLang="en-US" sz="3200" dirty="0"/>
              <a:t>・</a:t>
            </a:r>
            <a:r>
              <a:rPr lang="en-US" altLang="ja-JP" sz="3200" dirty="0" err="1"/>
              <a:t>iDeCo</a:t>
            </a:r>
            <a:r>
              <a:rPr lang="ja-JP" altLang="en-US" sz="3200" dirty="0"/>
              <a:t>や</a:t>
            </a:r>
            <a:r>
              <a:rPr lang="en-US" altLang="ja-JP" sz="3200" dirty="0"/>
              <a:t>NISA</a:t>
            </a:r>
            <a:r>
              <a:rPr lang="ja-JP" altLang="en-US" sz="3200" dirty="0"/>
              <a:t>　など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303180536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テキスト ボックス 5"/>
          <p:cNvSpPr txBox="1"/>
          <p:nvPr/>
        </p:nvSpPr>
        <p:spPr>
          <a:xfrm>
            <a:off x="784450" y="1141774"/>
            <a:ext cx="5753496" cy="826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l" defTabSz="1300480">
              <a:defRPr sz="70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rPr sz="4922"/>
              <a:t>②収入と支出の管理</a:t>
            </a:r>
          </a:p>
        </p:txBody>
      </p:sp>
      <p:sp>
        <p:nvSpPr>
          <p:cNvPr id="258" name="テキスト ボックス 6"/>
          <p:cNvSpPr txBox="1"/>
          <p:nvPr/>
        </p:nvSpPr>
        <p:spPr>
          <a:xfrm>
            <a:off x="409987" y="2693491"/>
            <a:ext cx="8489823" cy="2672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3867" dirty="0"/>
              <a:t>・</a:t>
            </a:r>
            <a:r>
              <a:rPr sz="3867" dirty="0" err="1"/>
              <a:t>日々の家計簿をつける</a:t>
            </a:r>
            <a:endParaRPr sz="3867" dirty="0"/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3867" dirty="0"/>
              <a:t>　→</a:t>
            </a:r>
            <a:r>
              <a:rPr sz="3867" dirty="0" err="1"/>
              <a:t>日々の残高・予算に合った使い方</a:t>
            </a:r>
            <a:endParaRPr lang="en-US" sz="3867" dirty="0"/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ja-JP" altLang="en-US" sz="3867" dirty="0"/>
              <a:t>・細かくつけるより、つけ続ける方法</a:t>
            </a:r>
            <a:endParaRPr sz="3867" dirty="0"/>
          </a:p>
        </p:txBody>
      </p:sp>
      <p:pic>
        <p:nvPicPr>
          <p:cNvPr id="259" name="image4.tif" descr="image4.tif"/>
          <p:cNvPicPr>
            <a:picLocks noChangeAspect="1"/>
          </p:cNvPicPr>
          <p:nvPr/>
        </p:nvPicPr>
        <p:blipFill>
          <a:blip r:embed="rId2">
            <a:alphaModFix amt="25378"/>
          </a:blip>
          <a:stretch>
            <a:fillRect/>
          </a:stretch>
        </p:blipFill>
        <p:spPr>
          <a:xfrm>
            <a:off x="1138535" y="334863"/>
            <a:ext cx="6866930" cy="65097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テキスト ボックス 5"/>
          <p:cNvSpPr txBox="1"/>
          <p:nvPr/>
        </p:nvSpPr>
        <p:spPr>
          <a:xfrm>
            <a:off x="924150" y="1078274"/>
            <a:ext cx="5121913" cy="826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l" defTabSz="1300480">
              <a:defRPr sz="70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rPr sz="4922"/>
              <a:t>投資と消費と浪費</a:t>
            </a:r>
          </a:p>
        </p:txBody>
      </p:sp>
      <p:sp>
        <p:nvSpPr>
          <p:cNvPr id="262" name="テキスト ボックス 6"/>
          <p:cNvSpPr txBox="1"/>
          <p:nvPr/>
        </p:nvSpPr>
        <p:spPr>
          <a:xfrm>
            <a:off x="1629347" y="2598002"/>
            <a:ext cx="6013183" cy="2672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3867"/>
              <a:t>投資…価値が増える</a:t>
            </a:r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3867"/>
              <a:t>消費…価値を使い切る</a:t>
            </a:r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3867"/>
              <a:t>浪費…価値を使いきれない</a:t>
            </a:r>
          </a:p>
        </p:txBody>
      </p:sp>
      <p:pic>
        <p:nvPicPr>
          <p:cNvPr id="263" name="image4.tif" descr="image4.tif"/>
          <p:cNvPicPr>
            <a:picLocks noChangeAspect="1"/>
          </p:cNvPicPr>
          <p:nvPr/>
        </p:nvPicPr>
        <p:blipFill>
          <a:blip r:embed="rId2">
            <a:alphaModFix amt="25378"/>
          </a:blip>
          <a:stretch>
            <a:fillRect/>
          </a:stretch>
        </p:blipFill>
        <p:spPr>
          <a:xfrm>
            <a:off x="1138535" y="334863"/>
            <a:ext cx="6866930" cy="65097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テキスト ボックス 5"/>
          <p:cNvSpPr txBox="1"/>
          <p:nvPr/>
        </p:nvSpPr>
        <p:spPr>
          <a:xfrm>
            <a:off x="936850" y="1471973"/>
            <a:ext cx="6385079" cy="826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l" defTabSz="1300480">
              <a:defRPr sz="70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rPr sz="4922"/>
              <a:t>③貯蓄・投資を天引き</a:t>
            </a:r>
          </a:p>
        </p:txBody>
      </p:sp>
      <p:sp>
        <p:nvSpPr>
          <p:cNvPr id="266" name="テキスト ボックス 6"/>
          <p:cNvSpPr txBox="1"/>
          <p:nvPr/>
        </p:nvSpPr>
        <p:spPr>
          <a:xfrm>
            <a:off x="358616" y="3227565"/>
            <a:ext cx="8489823" cy="1780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3867"/>
              <a:t>・毎月、決まった額を貯蓄または投資</a:t>
            </a:r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3867"/>
              <a:t>・残ったら貯蓄ではなく、先に貯蓄</a:t>
            </a:r>
          </a:p>
        </p:txBody>
      </p:sp>
      <p:pic>
        <p:nvPicPr>
          <p:cNvPr id="267" name="image4.tif" descr="image4.tif"/>
          <p:cNvPicPr>
            <a:picLocks noChangeAspect="1"/>
          </p:cNvPicPr>
          <p:nvPr/>
        </p:nvPicPr>
        <p:blipFill>
          <a:blip r:embed="rId2">
            <a:alphaModFix amt="25378"/>
          </a:blip>
          <a:stretch>
            <a:fillRect/>
          </a:stretch>
        </p:blipFill>
        <p:spPr>
          <a:xfrm>
            <a:off x="1138535" y="334863"/>
            <a:ext cx="6866930" cy="65097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テキスト ボックス 5"/>
          <p:cNvSpPr txBox="1"/>
          <p:nvPr/>
        </p:nvSpPr>
        <p:spPr>
          <a:xfrm>
            <a:off x="2155870" y="3013501"/>
            <a:ext cx="5121913" cy="826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l" defTabSz="1300480">
              <a:defRPr sz="70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rPr sz="4922"/>
              <a:t>貯金は目減りする</a:t>
            </a:r>
          </a:p>
        </p:txBody>
      </p:sp>
      <p:pic>
        <p:nvPicPr>
          <p:cNvPr id="270" name="image4.tif" descr="image4.tif"/>
          <p:cNvPicPr>
            <a:picLocks noChangeAspect="1"/>
          </p:cNvPicPr>
          <p:nvPr/>
        </p:nvPicPr>
        <p:blipFill>
          <a:blip r:embed="rId2">
            <a:alphaModFix amt="25378"/>
          </a:blip>
          <a:stretch>
            <a:fillRect/>
          </a:stretch>
        </p:blipFill>
        <p:spPr>
          <a:xfrm>
            <a:off x="1138535" y="334863"/>
            <a:ext cx="6866930" cy="65097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イメージ" descr="イメージ">
            <a:extLst>
              <a:ext uri="{FF2B5EF4-FFF2-40B4-BE49-F238E27FC236}">
                <a16:creationId xmlns:a16="http://schemas.microsoft.com/office/drawing/2014/main" id="{7DBB3B64-C61F-448F-9DFF-D8B7DD11A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29" y="699828"/>
            <a:ext cx="8677742" cy="54583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テキスト ボックス 6"/>
          <p:cNvSpPr txBox="1"/>
          <p:nvPr/>
        </p:nvSpPr>
        <p:spPr>
          <a:xfrm>
            <a:off x="515555" y="3013501"/>
            <a:ext cx="8279829" cy="826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l" defTabSz="1300480">
              <a:defRPr sz="70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rPr sz="4922"/>
              <a:t>お金は使って利子を得る時代</a:t>
            </a:r>
          </a:p>
        </p:txBody>
      </p:sp>
      <p:pic>
        <p:nvPicPr>
          <p:cNvPr id="297" name="image4.tif" descr="image4.tif"/>
          <p:cNvPicPr>
            <a:picLocks noChangeAspect="1"/>
          </p:cNvPicPr>
          <p:nvPr/>
        </p:nvPicPr>
        <p:blipFill>
          <a:blip r:embed="rId2">
            <a:alphaModFix amt="25378"/>
          </a:blip>
          <a:stretch>
            <a:fillRect/>
          </a:stretch>
        </p:blipFill>
        <p:spPr>
          <a:xfrm>
            <a:off x="1138535" y="334863"/>
            <a:ext cx="6866930" cy="65097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image4.tif" descr="image4.tif"/>
          <p:cNvPicPr>
            <a:picLocks noChangeAspect="1"/>
          </p:cNvPicPr>
          <p:nvPr/>
        </p:nvPicPr>
        <p:blipFill>
          <a:blip r:embed="rId2">
            <a:alphaModFix amt="25378"/>
          </a:blip>
          <a:stretch>
            <a:fillRect/>
          </a:stretch>
        </p:blipFill>
        <p:spPr>
          <a:xfrm>
            <a:off x="1138535" y="348258"/>
            <a:ext cx="6866930" cy="6509742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テキスト ボックス 7"/>
          <p:cNvSpPr txBox="1"/>
          <p:nvPr/>
        </p:nvSpPr>
        <p:spPr>
          <a:xfrm>
            <a:off x="574753" y="1032411"/>
            <a:ext cx="7994494" cy="887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3867" dirty="0"/>
              <a:t>・</a:t>
            </a:r>
            <a:r>
              <a:rPr sz="3867" dirty="0" err="1"/>
              <a:t>キャッシュレスでポイントを得る</a:t>
            </a:r>
            <a:endParaRPr sz="3867" dirty="0"/>
          </a:p>
        </p:txBody>
      </p:sp>
      <p:sp>
        <p:nvSpPr>
          <p:cNvPr id="4" name="テキスト ボックス 6">
            <a:extLst>
              <a:ext uri="{FF2B5EF4-FFF2-40B4-BE49-F238E27FC236}">
                <a16:creationId xmlns:a16="http://schemas.microsoft.com/office/drawing/2014/main" id="{DCF4A516-34B9-4058-8440-742A49AA8791}"/>
              </a:ext>
            </a:extLst>
          </p:cNvPr>
          <p:cNvSpPr txBox="1"/>
          <p:nvPr/>
        </p:nvSpPr>
        <p:spPr>
          <a:xfrm>
            <a:off x="1835594" y="2729191"/>
            <a:ext cx="3762566" cy="2962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en-US" altLang="ja-JP" sz="3200" dirty="0"/>
              <a:t>《</a:t>
            </a:r>
            <a:r>
              <a:rPr lang="ja-JP" altLang="en-US" sz="3200" dirty="0"/>
              <a:t>ポイント</a:t>
            </a:r>
            <a:r>
              <a:rPr lang="en-US" altLang="ja-JP" sz="3200" dirty="0"/>
              <a:t>》</a:t>
            </a:r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ja-JP" altLang="en-US" sz="3200" dirty="0"/>
              <a:t>・ポイント還元率</a:t>
            </a:r>
            <a:endParaRPr lang="en-US" altLang="ja-JP" sz="3200" dirty="0"/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ja-JP" altLang="en-US" sz="3200" dirty="0"/>
              <a:t>・利用できる店舗数</a:t>
            </a:r>
            <a:endParaRPr lang="en-US" altLang="ja-JP" sz="3200" dirty="0"/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ja-JP" altLang="en-US" sz="3200" dirty="0"/>
              <a:t>・支払い方法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3918407774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image4.tif" descr="image4.tif"/>
          <p:cNvPicPr>
            <a:picLocks noChangeAspect="1"/>
          </p:cNvPicPr>
          <p:nvPr/>
        </p:nvPicPr>
        <p:blipFill>
          <a:blip r:embed="rId2">
            <a:alphaModFix amt="25378"/>
          </a:blip>
          <a:stretch>
            <a:fillRect/>
          </a:stretch>
        </p:blipFill>
        <p:spPr>
          <a:xfrm>
            <a:off x="1138535" y="334863"/>
            <a:ext cx="6866930" cy="6509742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テキスト ボックス 7"/>
          <p:cNvSpPr txBox="1"/>
          <p:nvPr/>
        </p:nvSpPr>
        <p:spPr>
          <a:xfrm>
            <a:off x="574753" y="1032411"/>
            <a:ext cx="6508511" cy="887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3867" dirty="0"/>
              <a:t>・ポイント２重取りもできる</a:t>
            </a:r>
          </a:p>
        </p:txBody>
      </p:sp>
      <p:sp>
        <p:nvSpPr>
          <p:cNvPr id="4" name="テキスト ボックス 6">
            <a:extLst>
              <a:ext uri="{FF2B5EF4-FFF2-40B4-BE49-F238E27FC236}">
                <a16:creationId xmlns:a16="http://schemas.microsoft.com/office/drawing/2014/main" id="{CC54CF89-2B30-42C4-BA45-A4CB61F50571}"/>
              </a:ext>
            </a:extLst>
          </p:cNvPr>
          <p:cNvSpPr txBox="1"/>
          <p:nvPr/>
        </p:nvSpPr>
        <p:spPr>
          <a:xfrm>
            <a:off x="1138535" y="2760014"/>
            <a:ext cx="7375735" cy="2962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en-US" altLang="ja-JP" sz="3200" dirty="0"/>
              <a:t>《</a:t>
            </a:r>
            <a:r>
              <a:rPr lang="ja-JP" altLang="en-US" sz="3200" dirty="0"/>
              <a:t>ポイント</a:t>
            </a:r>
            <a:r>
              <a:rPr lang="en-US" altLang="ja-JP" sz="3200" dirty="0"/>
              <a:t>》</a:t>
            </a:r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ja-JP" altLang="en-US" sz="3200" dirty="0"/>
              <a:t>・クレジット＋スマホ決済</a:t>
            </a:r>
            <a:r>
              <a:rPr lang="en-US" altLang="ja-JP" sz="3200" dirty="0"/>
              <a:t>/</a:t>
            </a:r>
            <a:r>
              <a:rPr lang="ja-JP" altLang="en-US" sz="3200" dirty="0"/>
              <a:t>電子マネー</a:t>
            </a:r>
            <a:endParaRPr lang="en-US" altLang="ja-JP" sz="3200" dirty="0"/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ja-JP" altLang="en-US" sz="3200" dirty="0"/>
              <a:t>・クレジットポイント</a:t>
            </a:r>
            <a:r>
              <a:rPr lang="en-US" altLang="ja-JP" sz="3200" dirty="0"/>
              <a:t>+</a:t>
            </a:r>
            <a:r>
              <a:rPr lang="ja-JP" altLang="en-US" sz="3200" dirty="0"/>
              <a:t>共通ポイント</a:t>
            </a:r>
            <a:endParaRPr lang="en-US" altLang="ja-JP" sz="3200" dirty="0"/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ja-JP" altLang="en-US" sz="3200" dirty="0"/>
              <a:t>・クレジットポイント</a:t>
            </a:r>
            <a:r>
              <a:rPr lang="en-US" altLang="ja-JP" sz="3200" dirty="0"/>
              <a:t>+</a:t>
            </a:r>
            <a:r>
              <a:rPr lang="ja-JP" altLang="en-US" sz="3200" dirty="0"/>
              <a:t>ポイントサイト</a:t>
            </a:r>
            <a:endParaRPr lang="en-US" altLang="ja-JP" sz="3200" dirty="0"/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image4.tif" descr="image4.tif"/>
          <p:cNvPicPr>
            <a:picLocks noChangeAspect="1"/>
          </p:cNvPicPr>
          <p:nvPr/>
        </p:nvPicPr>
        <p:blipFill>
          <a:blip r:embed="rId2">
            <a:alphaModFix amt="25378"/>
          </a:blip>
          <a:stretch>
            <a:fillRect/>
          </a:stretch>
        </p:blipFill>
        <p:spPr>
          <a:xfrm>
            <a:off x="1138535" y="334863"/>
            <a:ext cx="6866930" cy="6509742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テキスト ボックス 7"/>
          <p:cNvSpPr txBox="1"/>
          <p:nvPr/>
        </p:nvSpPr>
        <p:spPr>
          <a:xfrm>
            <a:off x="574753" y="1032411"/>
            <a:ext cx="7003838" cy="887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3867" dirty="0"/>
              <a:t>・</a:t>
            </a:r>
            <a:r>
              <a:rPr sz="3867" dirty="0" err="1"/>
              <a:t>ポイント投資</a:t>
            </a:r>
            <a:r>
              <a:rPr lang="ja-JP" altLang="en-US" sz="3867" dirty="0"/>
              <a:t>・運用</a:t>
            </a:r>
            <a:r>
              <a:rPr sz="3867" dirty="0" err="1"/>
              <a:t>もできる</a:t>
            </a:r>
            <a:endParaRPr sz="3867" dirty="0"/>
          </a:p>
        </p:txBody>
      </p:sp>
      <p:sp>
        <p:nvSpPr>
          <p:cNvPr id="4" name="テキスト ボックス 6">
            <a:extLst>
              <a:ext uri="{FF2B5EF4-FFF2-40B4-BE49-F238E27FC236}">
                <a16:creationId xmlns:a16="http://schemas.microsoft.com/office/drawing/2014/main" id="{639FE237-9183-424A-9547-7799AC0FFCDC}"/>
              </a:ext>
            </a:extLst>
          </p:cNvPr>
          <p:cNvSpPr txBox="1"/>
          <p:nvPr/>
        </p:nvSpPr>
        <p:spPr>
          <a:xfrm>
            <a:off x="1584693" y="2617508"/>
            <a:ext cx="6224779" cy="2962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en-US" altLang="ja-JP" sz="3200" dirty="0"/>
              <a:t>《</a:t>
            </a:r>
            <a:r>
              <a:rPr lang="ja-JP" altLang="en-US" sz="3200" dirty="0"/>
              <a:t>ポイント</a:t>
            </a:r>
            <a:r>
              <a:rPr lang="en-US" altLang="ja-JP" sz="3200" dirty="0"/>
              <a:t>》</a:t>
            </a:r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ja-JP" altLang="en-US" sz="3200" dirty="0"/>
              <a:t>・ポイント投資は口座開設が必要</a:t>
            </a:r>
            <a:endParaRPr lang="en-US" altLang="ja-JP" sz="3200" dirty="0"/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ja-JP" altLang="en-US" sz="3200" dirty="0"/>
              <a:t>・ポイント運用は口座開設が不要</a:t>
            </a:r>
            <a:endParaRPr lang="en-US" altLang="ja-JP" sz="3200" dirty="0"/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ja-JP" altLang="en-US" sz="3200" dirty="0"/>
              <a:t>・月額利用料や手数料に注意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102261672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テキスト ボックス 8"/>
          <p:cNvSpPr txBox="1"/>
          <p:nvPr/>
        </p:nvSpPr>
        <p:spPr>
          <a:xfrm>
            <a:off x="2970549" y="2127814"/>
            <a:ext cx="3227163" cy="234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defTabSz="914367">
              <a:defRPr sz="70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4922"/>
              <a:t>１時限目</a:t>
            </a:r>
          </a:p>
          <a:p>
            <a:pPr defTabSz="914367">
              <a:defRPr sz="70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endParaRPr sz="4922"/>
          </a:p>
          <a:p>
            <a:pPr defTabSz="914367">
              <a:defRPr sz="70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4922"/>
              <a:t>お金の知識</a:t>
            </a:r>
          </a:p>
        </p:txBody>
      </p:sp>
      <p:pic>
        <p:nvPicPr>
          <p:cNvPr id="222" name="image4.tif" descr="image4.tif"/>
          <p:cNvPicPr>
            <a:picLocks noChangeAspect="1"/>
          </p:cNvPicPr>
          <p:nvPr/>
        </p:nvPicPr>
        <p:blipFill>
          <a:blip r:embed="rId2">
            <a:alphaModFix amt="25378"/>
          </a:blip>
          <a:stretch>
            <a:fillRect/>
          </a:stretch>
        </p:blipFill>
        <p:spPr>
          <a:xfrm>
            <a:off x="1138535" y="334863"/>
            <a:ext cx="6866930" cy="65097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テキスト ボックス 5"/>
          <p:cNvSpPr txBox="1"/>
          <p:nvPr/>
        </p:nvSpPr>
        <p:spPr>
          <a:xfrm>
            <a:off x="661913" y="951273"/>
            <a:ext cx="1963997" cy="826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l" defTabSz="1300480">
              <a:defRPr sz="70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rPr sz="4922"/>
              <a:t>まとめ</a:t>
            </a:r>
          </a:p>
        </p:txBody>
      </p:sp>
      <p:sp>
        <p:nvSpPr>
          <p:cNvPr id="303" name="テキスト ボックス 7"/>
          <p:cNvSpPr txBox="1"/>
          <p:nvPr/>
        </p:nvSpPr>
        <p:spPr>
          <a:xfrm>
            <a:off x="1629408" y="2335777"/>
            <a:ext cx="5022527" cy="4458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3867"/>
              <a:t>・豊かさ＝収入－支出</a:t>
            </a:r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3867"/>
              <a:t>①支出を減らす</a:t>
            </a:r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3867"/>
              <a:t>②収入と支出の管理</a:t>
            </a:r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3867"/>
              <a:t>③貯蓄・投資を天引き</a:t>
            </a:r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endParaRPr sz="3867"/>
          </a:p>
        </p:txBody>
      </p:sp>
      <p:pic>
        <p:nvPicPr>
          <p:cNvPr id="304" name="image4.tif" descr="image4.tif"/>
          <p:cNvPicPr>
            <a:picLocks noChangeAspect="1"/>
          </p:cNvPicPr>
          <p:nvPr/>
        </p:nvPicPr>
        <p:blipFill>
          <a:blip r:embed="rId2">
            <a:alphaModFix amt="25378"/>
          </a:blip>
          <a:stretch>
            <a:fillRect/>
          </a:stretch>
        </p:blipFill>
        <p:spPr>
          <a:xfrm>
            <a:off x="1138535" y="334863"/>
            <a:ext cx="6866930" cy="65097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テキスト ボックス 5"/>
          <p:cNvSpPr txBox="1"/>
          <p:nvPr/>
        </p:nvSpPr>
        <p:spPr>
          <a:xfrm>
            <a:off x="814312" y="989373"/>
            <a:ext cx="1963997" cy="826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l" defTabSz="1300480">
              <a:defRPr sz="70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rPr sz="4922"/>
              <a:t>まとめ</a:t>
            </a:r>
          </a:p>
        </p:txBody>
      </p:sp>
      <p:sp>
        <p:nvSpPr>
          <p:cNvPr id="307" name="テキスト ボックス 7"/>
          <p:cNvSpPr txBox="1"/>
          <p:nvPr/>
        </p:nvSpPr>
        <p:spPr>
          <a:xfrm>
            <a:off x="1379516" y="2239003"/>
            <a:ext cx="7003838" cy="4235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3867"/>
              <a:t>・豊かさ≠収入</a:t>
            </a:r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3867"/>
              <a:t>・豊かさを手に入れる方法</a:t>
            </a:r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3867"/>
              <a:t>・貯金は、目減りする</a:t>
            </a:r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3867"/>
              <a:t>・お金は使って利子を得る時代</a:t>
            </a:r>
          </a:p>
          <a:p>
            <a:pPr defTabSz="914367"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endParaRPr sz="3867"/>
          </a:p>
        </p:txBody>
      </p:sp>
      <p:pic>
        <p:nvPicPr>
          <p:cNvPr id="308" name="image4.tif" descr="image4.tif"/>
          <p:cNvPicPr>
            <a:picLocks noChangeAspect="1"/>
          </p:cNvPicPr>
          <p:nvPr/>
        </p:nvPicPr>
        <p:blipFill>
          <a:blip r:embed="rId2">
            <a:alphaModFix amt="25378"/>
          </a:blip>
          <a:stretch>
            <a:fillRect/>
          </a:stretch>
        </p:blipFill>
        <p:spPr>
          <a:xfrm>
            <a:off x="1138535" y="334863"/>
            <a:ext cx="6866930" cy="65097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テキスト ボックス 5"/>
          <p:cNvSpPr txBox="1"/>
          <p:nvPr/>
        </p:nvSpPr>
        <p:spPr>
          <a:xfrm>
            <a:off x="2695190" y="3013501"/>
            <a:ext cx="3733712" cy="826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l" defTabSz="1300480">
              <a:defRPr sz="70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rPr sz="4922"/>
              <a:t>豊かさ≠収入</a:t>
            </a:r>
          </a:p>
        </p:txBody>
      </p:sp>
      <p:pic>
        <p:nvPicPr>
          <p:cNvPr id="225" name="image4.tif" descr="image4.tif"/>
          <p:cNvPicPr>
            <a:picLocks noChangeAspect="1"/>
          </p:cNvPicPr>
          <p:nvPr/>
        </p:nvPicPr>
        <p:blipFill>
          <a:blip r:embed="rId2">
            <a:alphaModFix amt="25378"/>
          </a:blip>
          <a:stretch>
            <a:fillRect/>
          </a:stretch>
        </p:blipFill>
        <p:spPr>
          <a:xfrm>
            <a:off x="1138535" y="334863"/>
            <a:ext cx="6866930" cy="65097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image4.tif" descr="image4.tif"/>
          <p:cNvPicPr>
            <a:picLocks noChangeAspect="1"/>
          </p:cNvPicPr>
          <p:nvPr/>
        </p:nvPicPr>
        <p:blipFill>
          <a:blip r:embed="rId3">
            <a:alphaModFix amt="25378"/>
          </a:blip>
          <a:stretch>
            <a:fillRect/>
          </a:stretch>
        </p:blipFill>
        <p:spPr>
          <a:xfrm>
            <a:off x="1138535" y="334863"/>
            <a:ext cx="6866930" cy="6509742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あらゆる願望が叶えられ、…"/>
          <p:cNvSpPr txBox="1"/>
          <p:nvPr/>
        </p:nvSpPr>
        <p:spPr>
          <a:xfrm>
            <a:off x="298028" y="3507868"/>
            <a:ext cx="8547944" cy="1435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/>
          <a:p>
            <a:pPr defTabSz="321457">
              <a:defRPr sz="6300" b="1">
                <a:solidFill>
                  <a:srgbClr val="414141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あらゆる願望が叶えられ、</a:t>
            </a:r>
          </a:p>
          <a:p>
            <a:pPr defTabSz="321457">
              <a:defRPr sz="6300" b="1">
                <a:solidFill>
                  <a:srgbClr val="414141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いくらでも報酬が与えられること</a:t>
            </a:r>
          </a:p>
        </p:txBody>
      </p:sp>
      <p:sp>
        <p:nvSpPr>
          <p:cNvPr id="229" name="豊かさの定義"/>
          <p:cNvSpPr txBox="1"/>
          <p:nvPr/>
        </p:nvSpPr>
        <p:spPr>
          <a:xfrm>
            <a:off x="298028" y="1272481"/>
            <a:ext cx="8547944" cy="903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 defTabSz="457200">
              <a:defRPr sz="10000" b="1">
                <a:solidFill>
                  <a:srgbClr val="414141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rPr sz="5400" b="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豊かさの定義</a:t>
            </a:r>
            <a:endParaRPr sz="5400" b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image4.tif" descr="image4.tif"/>
          <p:cNvPicPr>
            <a:picLocks noChangeAspect="1"/>
          </p:cNvPicPr>
          <p:nvPr/>
        </p:nvPicPr>
        <p:blipFill>
          <a:blip r:embed="rId2">
            <a:alphaModFix amt="25378"/>
          </a:blip>
          <a:stretch>
            <a:fillRect/>
          </a:stretch>
        </p:blipFill>
        <p:spPr>
          <a:xfrm>
            <a:off x="1138535" y="334863"/>
            <a:ext cx="6866930" cy="6509742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テキスト ボックス 5"/>
          <p:cNvSpPr txBox="1"/>
          <p:nvPr/>
        </p:nvSpPr>
        <p:spPr>
          <a:xfrm>
            <a:off x="782776" y="3082171"/>
            <a:ext cx="7648246" cy="826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l" defTabSz="1300480">
              <a:defRPr sz="7000" b="1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rPr sz="4922" dirty="0" err="1"/>
              <a:t>お金の豊かさ＝収入－支出</a:t>
            </a:r>
            <a:endParaRPr sz="4922"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image4.tif" descr="image4.tif"/>
          <p:cNvPicPr>
            <a:picLocks noChangeAspect="1"/>
          </p:cNvPicPr>
          <p:nvPr/>
        </p:nvPicPr>
        <p:blipFill>
          <a:blip r:embed="rId2">
            <a:alphaModFix amt="25378"/>
          </a:blip>
          <a:stretch>
            <a:fillRect/>
          </a:stretch>
        </p:blipFill>
        <p:spPr>
          <a:xfrm>
            <a:off x="1138535" y="334863"/>
            <a:ext cx="6866930" cy="6509742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テキスト ボックス 5"/>
          <p:cNvSpPr txBox="1"/>
          <p:nvPr/>
        </p:nvSpPr>
        <p:spPr>
          <a:xfrm>
            <a:off x="1134512" y="3013501"/>
            <a:ext cx="7016662" cy="826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l" defTabSz="1300480">
              <a:defRPr sz="70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rPr sz="4922" dirty="0" err="1"/>
              <a:t>豊かさを手に入れる方法</a:t>
            </a:r>
            <a:endParaRPr sz="4922"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テキスト ボックス 5"/>
          <p:cNvSpPr txBox="1"/>
          <p:nvPr/>
        </p:nvSpPr>
        <p:spPr>
          <a:xfrm>
            <a:off x="936850" y="1207098"/>
            <a:ext cx="4490330" cy="826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l" defTabSz="1300480">
              <a:defRPr sz="70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rPr sz="4922"/>
              <a:t>①支出を減らす</a:t>
            </a:r>
          </a:p>
        </p:txBody>
      </p:sp>
      <p:sp>
        <p:nvSpPr>
          <p:cNvPr id="238" name="テキスト ボックス 6"/>
          <p:cNvSpPr txBox="1"/>
          <p:nvPr/>
        </p:nvSpPr>
        <p:spPr>
          <a:xfrm>
            <a:off x="2153602" y="2415893"/>
            <a:ext cx="4527199" cy="3565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3867"/>
              <a:t>・保険料</a:t>
            </a:r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3867"/>
              <a:t>・携帯電話</a:t>
            </a:r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3867"/>
              <a:t>・家賃・住宅ローン</a:t>
            </a:r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3867"/>
              <a:t>・公共料金・節税</a:t>
            </a:r>
          </a:p>
        </p:txBody>
      </p:sp>
      <p:pic>
        <p:nvPicPr>
          <p:cNvPr id="239" name="image4.tif" descr="image4.tif"/>
          <p:cNvPicPr>
            <a:picLocks noChangeAspect="1"/>
          </p:cNvPicPr>
          <p:nvPr/>
        </p:nvPicPr>
        <p:blipFill>
          <a:blip r:embed="rId2">
            <a:alphaModFix amt="25378"/>
          </a:blip>
          <a:stretch>
            <a:fillRect/>
          </a:stretch>
        </p:blipFill>
        <p:spPr>
          <a:xfrm>
            <a:off x="1138535" y="334863"/>
            <a:ext cx="6866930" cy="65097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テキスト ボックス 5"/>
          <p:cNvSpPr txBox="1"/>
          <p:nvPr/>
        </p:nvSpPr>
        <p:spPr>
          <a:xfrm>
            <a:off x="816867" y="767861"/>
            <a:ext cx="1963997" cy="826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l" defTabSz="1300480">
              <a:defRPr sz="70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rPr sz="4922" dirty="0" err="1"/>
              <a:t>保険料</a:t>
            </a:r>
            <a:endParaRPr sz="4922" dirty="0"/>
          </a:p>
        </p:txBody>
      </p:sp>
      <p:sp>
        <p:nvSpPr>
          <p:cNvPr id="242" name="テキスト ボックス 6"/>
          <p:cNvSpPr txBox="1"/>
          <p:nvPr/>
        </p:nvSpPr>
        <p:spPr>
          <a:xfrm>
            <a:off x="695474" y="1594560"/>
            <a:ext cx="7994494" cy="887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3867" dirty="0"/>
              <a:t>・</a:t>
            </a:r>
            <a:r>
              <a:rPr sz="3867" dirty="0" err="1"/>
              <a:t>大きな損害があると困る場合のみ</a:t>
            </a:r>
            <a:endParaRPr sz="3867" dirty="0"/>
          </a:p>
        </p:txBody>
      </p:sp>
      <p:pic>
        <p:nvPicPr>
          <p:cNvPr id="243" name="image4.tif" descr="image4.tif"/>
          <p:cNvPicPr>
            <a:picLocks noChangeAspect="1"/>
          </p:cNvPicPr>
          <p:nvPr/>
        </p:nvPicPr>
        <p:blipFill>
          <a:blip r:embed="rId3">
            <a:alphaModFix amt="25378"/>
          </a:blip>
          <a:stretch>
            <a:fillRect/>
          </a:stretch>
        </p:blipFill>
        <p:spPr>
          <a:xfrm>
            <a:off x="1138535" y="334863"/>
            <a:ext cx="6866930" cy="650974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テキスト ボックス 6">
            <a:extLst>
              <a:ext uri="{FF2B5EF4-FFF2-40B4-BE49-F238E27FC236}">
                <a16:creationId xmlns:a16="http://schemas.microsoft.com/office/drawing/2014/main" id="{89E5D646-22B0-41DD-9A0F-3C8146A08983}"/>
              </a:ext>
            </a:extLst>
          </p:cNvPr>
          <p:cNvSpPr txBox="1"/>
          <p:nvPr/>
        </p:nvSpPr>
        <p:spPr>
          <a:xfrm>
            <a:off x="1536242" y="2894718"/>
            <a:ext cx="4993673" cy="2962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en-US" altLang="ja-JP" sz="3200" dirty="0"/>
              <a:t>《</a:t>
            </a:r>
            <a:r>
              <a:rPr lang="ja-JP" altLang="en-US" sz="3200" dirty="0"/>
              <a:t>例</a:t>
            </a:r>
            <a:r>
              <a:rPr lang="en-US" altLang="ja-JP" sz="3200" dirty="0"/>
              <a:t>》</a:t>
            </a:r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ja-JP" altLang="en-US" sz="3200" dirty="0"/>
              <a:t>・火災保険</a:t>
            </a:r>
            <a:endParaRPr lang="en-US" altLang="ja-JP" sz="3200" dirty="0"/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ja-JP" altLang="en-US" sz="3200" dirty="0"/>
              <a:t>・子育て中の親の生命保険</a:t>
            </a:r>
            <a:endParaRPr lang="en-US" altLang="ja-JP" sz="3200" dirty="0"/>
          </a:p>
          <a:p>
            <a:pPr defTabSz="914367">
              <a:lnSpc>
                <a:spcPct val="150000"/>
              </a:lnSpc>
              <a:defRPr sz="550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ja-JP" altLang="en-US" sz="3200" dirty="0"/>
              <a:t>・自転車保険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2831331637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</TotalTime>
  <Words>828</Words>
  <Application>Microsoft Office PowerPoint</Application>
  <PresentationFormat>画面に合わせる (4:3)</PresentationFormat>
  <Paragraphs>144</Paragraphs>
  <Slides>31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41" baseType="lpstr">
      <vt:lpstr>Graphik</vt:lpstr>
      <vt:lpstr>Graphik Medium</vt:lpstr>
      <vt:lpstr>ヒラギノ角ゴ Pro W3</vt:lpstr>
      <vt:lpstr>Meiryo</vt:lpstr>
      <vt:lpstr>Meiryo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さとこ ひめ</dc:creator>
  <cp:lastModifiedBy>さとこ ひめ</cp:lastModifiedBy>
  <cp:revision>4</cp:revision>
  <cp:lastPrinted>2021-10-18T03:47:46Z</cp:lastPrinted>
  <dcterms:created xsi:type="dcterms:W3CDTF">2021-10-10T05:18:27Z</dcterms:created>
  <dcterms:modified xsi:type="dcterms:W3CDTF">2021-10-21T02:25:32Z</dcterms:modified>
</cp:coreProperties>
</file>